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7.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65" r:id="rId2"/>
    <p:sldId id="327" r:id="rId3"/>
    <p:sldId id="332" r:id="rId4"/>
    <p:sldId id="341" r:id="rId5"/>
    <p:sldId id="325" r:id="rId6"/>
    <p:sldId id="326" r:id="rId7"/>
    <p:sldId id="334" r:id="rId8"/>
    <p:sldId id="342" r:id="rId9"/>
    <p:sldId id="335" r:id="rId10"/>
    <p:sldId id="338" r:id="rId11"/>
    <p:sldId id="340" r:id="rId12"/>
    <p:sldId id="350" r:id="rId13"/>
    <p:sldId id="343" r:id="rId14"/>
    <p:sldId id="320" r:id="rId15"/>
    <p:sldId id="321" r:id="rId16"/>
    <p:sldId id="322" r:id="rId17"/>
    <p:sldId id="328" r:id="rId18"/>
    <p:sldId id="345" r:id="rId19"/>
    <p:sldId id="323" r:id="rId20"/>
    <p:sldId id="324" r:id="rId21"/>
    <p:sldId id="346" r:id="rId22"/>
    <p:sldId id="347" r:id="rId23"/>
    <p:sldId id="348" r:id="rId24"/>
    <p:sldId id="349" r:id="rId25"/>
  </p:sldIdLst>
  <p:sldSz cx="12188825"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67" d="100"/>
          <a:sy n="67" d="100"/>
        </p:scale>
        <p:origin x="644" y="5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7C139-E529-4106-A663-EF6CF77AED73}" type="doc">
      <dgm:prSet loTypeId="urn:microsoft.com/office/officeart/2005/8/layout/arrow2" loCatId="process" qsTypeId="urn:microsoft.com/office/officeart/2005/8/quickstyle/simple1" qsCatId="simple" csTypeId="urn:microsoft.com/office/officeart/2005/8/colors/colorful4" csCatId="colorful" phldr="1"/>
      <dgm:spPr/>
      <dgm:t>
        <a:bodyPr/>
        <a:lstStyle/>
        <a:p>
          <a:endParaRPr lang="en-IN"/>
        </a:p>
      </dgm:t>
    </dgm:pt>
    <dgm:pt modelId="{68EE69D9-F09D-4541-8F46-D798A74D2B08}">
      <dgm:prSet phldrT="[Text]" custT="1"/>
      <dgm:spPr/>
      <dgm:t>
        <a:bodyPr/>
        <a:lstStyle/>
        <a:p>
          <a:r>
            <a:rPr lang="en-US" sz="1800" dirty="0"/>
            <a:t>Data Acquisition</a:t>
          </a:r>
          <a:endParaRPr lang="en-IN" sz="1800" dirty="0"/>
        </a:p>
      </dgm:t>
    </dgm:pt>
    <dgm:pt modelId="{312BB339-7EBF-4C57-9127-40700BAA73FA}" type="parTrans" cxnId="{D07404D2-A940-4116-9807-C7871E949678}">
      <dgm:prSet/>
      <dgm:spPr/>
      <dgm:t>
        <a:bodyPr/>
        <a:lstStyle/>
        <a:p>
          <a:endParaRPr lang="en-IN"/>
        </a:p>
      </dgm:t>
    </dgm:pt>
    <dgm:pt modelId="{7059781F-34A3-4304-8920-8979BB5E3C8A}" type="sibTrans" cxnId="{D07404D2-A940-4116-9807-C7871E949678}">
      <dgm:prSet/>
      <dgm:spPr/>
      <dgm:t>
        <a:bodyPr/>
        <a:lstStyle/>
        <a:p>
          <a:endParaRPr lang="en-IN"/>
        </a:p>
      </dgm:t>
    </dgm:pt>
    <dgm:pt modelId="{DF373ACB-164B-496D-A07A-B29AD4FB5C3A}">
      <dgm:prSet phldrT="[Text]" custT="1"/>
      <dgm:spPr/>
      <dgm:t>
        <a:bodyPr/>
        <a:lstStyle/>
        <a:p>
          <a:r>
            <a:rPr lang="en-US" sz="1400" dirty="0"/>
            <a:t>Ingest Raw Data</a:t>
          </a:r>
          <a:endParaRPr lang="en-IN" sz="1400" dirty="0"/>
        </a:p>
      </dgm:t>
    </dgm:pt>
    <dgm:pt modelId="{53CE403E-62BC-4EEE-BBDF-64FC6BD0351B}" type="parTrans" cxnId="{9B00C6E4-8BBE-458E-B7A9-64E51054281B}">
      <dgm:prSet/>
      <dgm:spPr/>
      <dgm:t>
        <a:bodyPr/>
        <a:lstStyle/>
        <a:p>
          <a:endParaRPr lang="en-IN"/>
        </a:p>
      </dgm:t>
    </dgm:pt>
    <dgm:pt modelId="{B4CD37E4-3A09-4588-B50B-904A4CEC31AA}" type="sibTrans" cxnId="{9B00C6E4-8BBE-458E-B7A9-64E51054281B}">
      <dgm:prSet/>
      <dgm:spPr/>
      <dgm:t>
        <a:bodyPr/>
        <a:lstStyle/>
        <a:p>
          <a:endParaRPr lang="en-IN"/>
        </a:p>
      </dgm:t>
    </dgm:pt>
    <dgm:pt modelId="{5A2D0848-2B1C-454A-8356-9BC645ABF26D}">
      <dgm:prSet phldrT="[Text]" custT="1"/>
      <dgm:spPr/>
      <dgm:t>
        <a:bodyPr/>
        <a:lstStyle/>
        <a:p>
          <a:r>
            <a:rPr lang="en-US" sz="1400" dirty="0"/>
            <a:t>Problem Framing</a:t>
          </a:r>
          <a:endParaRPr lang="en-IN" sz="1400" dirty="0"/>
        </a:p>
      </dgm:t>
    </dgm:pt>
    <dgm:pt modelId="{F7AE9A88-FE23-4AC4-B00E-A0FAA50E02C0}" type="parTrans" cxnId="{AE793ABB-3467-442F-9EC6-E995E47538FF}">
      <dgm:prSet/>
      <dgm:spPr/>
      <dgm:t>
        <a:bodyPr/>
        <a:lstStyle/>
        <a:p>
          <a:endParaRPr lang="en-IN"/>
        </a:p>
      </dgm:t>
    </dgm:pt>
    <dgm:pt modelId="{B8356C5C-1FDB-496D-9F23-7A0000762D81}" type="sibTrans" cxnId="{AE793ABB-3467-442F-9EC6-E995E47538FF}">
      <dgm:prSet/>
      <dgm:spPr/>
      <dgm:t>
        <a:bodyPr/>
        <a:lstStyle/>
        <a:p>
          <a:endParaRPr lang="en-IN"/>
        </a:p>
      </dgm:t>
    </dgm:pt>
    <dgm:pt modelId="{CB12AA58-656E-474C-B4E4-5DC8FF9CBC21}">
      <dgm:prSet phldrT="[Text]"/>
      <dgm:spPr/>
      <dgm:t>
        <a:bodyPr/>
        <a:lstStyle/>
        <a:p>
          <a:r>
            <a:rPr lang="en-US" dirty="0"/>
            <a:t>Exploratory Data Analysis : Data Transformation</a:t>
          </a:r>
          <a:endParaRPr lang="en-IN" dirty="0"/>
        </a:p>
      </dgm:t>
    </dgm:pt>
    <dgm:pt modelId="{D3F0C78E-1660-48E1-BF1B-451EAA784294}" type="parTrans" cxnId="{69AAA2CB-49C3-4F0A-A509-469E7E5C7BAC}">
      <dgm:prSet/>
      <dgm:spPr/>
      <dgm:t>
        <a:bodyPr/>
        <a:lstStyle/>
        <a:p>
          <a:endParaRPr lang="en-IN"/>
        </a:p>
      </dgm:t>
    </dgm:pt>
    <dgm:pt modelId="{E33842AE-0F93-4E72-95E1-ACF7138A1194}" type="sibTrans" cxnId="{69AAA2CB-49C3-4F0A-A509-469E7E5C7BAC}">
      <dgm:prSet/>
      <dgm:spPr/>
      <dgm:t>
        <a:bodyPr/>
        <a:lstStyle/>
        <a:p>
          <a:endParaRPr lang="en-IN"/>
        </a:p>
      </dgm:t>
    </dgm:pt>
    <dgm:pt modelId="{F904C034-7009-4920-AFDC-A022F9B42AA2}">
      <dgm:prSet phldrT="[Text]"/>
      <dgm:spPr/>
      <dgm:t>
        <a:bodyPr/>
        <a:lstStyle/>
        <a:p>
          <a:r>
            <a:rPr lang="en-US" dirty="0"/>
            <a:t>Data Evaluation for meaningful insights</a:t>
          </a:r>
          <a:endParaRPr lang="en-IN" dirty="0"/>
        </a:p>
      </dgm:t>
    </dgm:pt>
    <dgm:pt modelId="{A28B9622-2099-47F5-A0A5-E929EB9F0520}" type="parTrans" cxnId="{91A1DEA1-B0E4-4A62-AD00-A6F1BBA50BDC}">
      <dgm:prSet/>
      <dgm:spPr/>
      <dgm:t>
        <a:bodyPr/>
        <a:lstStyle/>
        <a:p>
          <a:endParaRPr lang="en-IN"/>
        </a:p>
      </dgm:t>
    </dgm:pt>
    <dgm:pt modelId="{AD8C28E1-0E5A-4844-92E2-E8C022C21966}" type="sibTrans" cxnId="{91A1DEA1-B0E4-4A62-AD00-A6F1BBA50BDC}">
      <dgm:prSet/>
      <dgm:spPr/>
      <dgm:t>
        <a:bodyPr/>
        <a:lstStyle/>
        <a:p>
          <a:endParaRPr lang="en-IN"/>
        </a:p>
      </dgm:t>
    </dgm:pt>
    <dgm:pt modelId="{5EBF1107-A934-42EB-9C62-F44DB4CA02D2}">
      <dgm:prSet phldrT="[Text]"/>
      <dgm:spPr/>
      <dgm:t>
        <a:bodyPr/>
        <a:lstStyle/>
        <a:p>
          <a:r>
            <a:rPr lang="en-US" dirty="0"/>
            <a:t>Process Features : Order Status, Payment Methods, Product Category</a:t>
          </a:r>
          <a:endParaRPr lang="en-IN" dirty="0"/>
        </a:p>
      </dgm:t>
    </dgm:pt>
    <dgm:pt modelId="{ACDB0B9F-D9DD-4114-9893-DE01CFB951C9}" type="parTrans" cxnId="{607D424C-0116-401B-8DFB-050D015DC3EB}">
      <dgm:prSet/>
      <dgm:spPr/>
      <dgm:t>
        <a:bodyPr/>
        <a:lstStyle/>
        <a:p>
          <a:endParaRPr lang="en-IN"/>
        </a:p>
      </dgm:t>
    </dgm:pt>
    <dgm:pt modelId="{A7905315-A2FE-43C1-AA5C-C9B0BD91EB1C}" type="sibTrans" cxnId="{607D424C-0116-401B-8DFB-050D015DC3EB}">
      <dgm:prSet/>
      <dgm:spPr/>
      <dgm:t>
        <a:bodyPr/>
        <a:lstStyle/>
        <a:p>
          <a:endParaRPr lang="en-IN"/>
        </a:p>
      </dgm:t>
    </dgm:pt>
    <dgm:pt modelId="{F2DE4A73-81DD-4F0A-94F5-14E7AF4169CC}">
      <dgm:prSet phldrT="[Text]"/>
      <dgm:spPr/>
      <dgm:t>
        <a:bodyPr/>
        <a:lstStyle/>
        <a:p>
          <a:r>
            <a:rPr lang="en-US" dirty="0"/>
            <a:t>Recommendations</a:t>
          </a:r>
          <a:endParaRPr lang="en-IN" dirty="0"/>
        </a:p>
      </dgm:t>
    </dgm:pt>
    <dgm:pt modelId="{2CBC60DF-8773-4343-ADCC-167E69D5F361}" type="parTrans" cxnId="{32BC27DA-1942-4942-A9A5-64801D340180}">
      <dgm:prSet/>
      <dgm:spPr/>
      <dgm:t>
        <a:bodyPr/>
        <a:lstStyle/>
        <a:p>
          <a:endParaRPr lang="en-IN"/>
        </a:p>
      </dgm:t>
    </dgm:pt>
    <dgm:pt modelId="{FE807B69-A9D1-4A6D-947D-FEBB0A1F8EB0}" type="sibTrans" cxnId="{32BC27DA-1942-4942-A9A5-64801D340180}">
      <dgm:prSet/>
      <dgm:spPr/>
      <dgm:t>
        <a:bodyPr/>
        <a:lstStyle/>
        <a:p>
          <a:endParaRPr lang="en-IN"/>
        </a:p>
      </dgm:t>
    </dgm:pt>
    <dgm:pt modelId="{B5278486-E141-4A9E-958D-1002D7AE8C9B}">
      <dgm:prSet phldrT="[Text]"/>
      <dgm:spPr/>
      <dgm:t>
        <a:bodyPr/>
        <a:lstStyle/>
        <a:p>
          <a:r>
            <a:rPr lang="en-US" dirty="0"/>
            <a:t>Final Suggestions</a:t>
          </a:r>
          <a:endParaRPr lang="en-IN" dirty="0"/>
        </a:p>
      </dgm:t>
    </dgm:pt>
    <dgm:pt modelId="{3CA48A34-95F2-4C5E-9619-428FB0A81C4C}" type="parTrans" cxnId="{A4CBE080-7814-4C30-BDC7-E668BDC25E47}">
      <dgm:prSet/>
      <dgm:spPr/>
      <dgm:t>
        <a:bodyPr/>
        <a:lstStyle/>
        <a:p>
          <a:endParaRPr lang="en-IN"/>
        </a:p>
      </dgm:t>
    </dgm:pt>
    <dgm:pt modelId="{722E4815-4760-490C-8937-2472335ADABF}" type="sibTrans" cxnId="{A4CBE080-7814-4C30-BDC7-E668BDC25E47}">
      <dgm:prSet/>
      <dgm:spPr/>
      <dgm:t>
        <a:bodyPr/>
        <a:lstStyle/>
        <a:p>
          <a:endParaRPr lang="en-IN"/>
        </a:p>
      </dgm:t>
    </dgm:pt>
    <dgm:pt modelId="{24813943-064A-4929-934B-815625B84F1A}">
      <dgm:prSet phldrT="[Text]" custT="1"/>
      <dgm:spPr/>
      <dgm:t>
        <a:bodyPr/>
        <a:lstStyle/>
        <a:p>
          <a:r>
            <a:rPr lang="en-US" sz="1400" dirty="0"/>
            <a:t>Business Understanding</a:t>
          </a:r>
          <a:endParaRPr lang="en-IN" sz="1400" dirty="0"/>
        </a:p>
      </dgm:t>
    </dgm:pt>
    <dgm:pt modelId="{ABFAA55A-E925-4087-8E61-1A7755E5E79D}" type="parTrans" cxnId="{15B6A973-04FD-47D8-82F1-C7FC405041B7}">
      <dgm:prSet/>
      <dgm:spPr/>
      <dgm:t>
        <a:bodyPr/>
        <a:lstStyle/>
        <a:p>
          <a:endParaRPr lang="en-IN"/>
        </a:p>
      </dgm:t>
    </dgm:pt>
    <dgm:pt modelId="{57BE797A-BCE1-4099-83F7-C018FCD37637}" type="sibTrans" cxnId="{15B6A973-04FD-47D8-82F1-C7FC405041B7}">
      <dgm:prSet/>
      <dgm:spPr/>
      <dgm:t>
        <a:bodyPr/>
        <a:lstStyle/>
        <a:p>
          <a:endParaRPr lang="en-IN"/>
        </a:p>
      </dgm:t>
    </dgm:pt>
    <dgm:pt modelId="{0A8F252A-3117-4F6F-A58E-9D4295E795CF}">
      <dgm:prSet phldrT="[Text]"/>
      <dgm:spPr/>
      <dgm:t>
        <a:bodyPr/>
        <a:lstStyle/>
        <a:p>
          <a:r>
            <a:rPr lang="en-US" dirty="0"/>
            <a:t>Time Series Analysis</a:t>
          </a:r>
          <a:endParaRPr lang="en-IN" dirty="0"/>
        </a:p>
      </dgm:t>
    </dgm:pt>
    <dgm:pt modelId="{93E3518D-D212-493C-AC2F-45939B9455A0}" type="parTrans" cxnId="{80AF091A-F428-4AB4-8EBC-FB04554F6320}">
      <dgm:prSet/>
      <dgm:spPr/>
      <dgm:t>
        <a:bodyPr/>
        <a:lstStyle/>
        <a:p>
          <a:endParaRPr lang="en-IN"/>
        </a:p>
      </dgm:t>
    </dgm:pt>
    <dgm:pt modelId="{6FDE7F1B-49F4-4E9D-B453-4340FF56D6BB}" type="sibTrans" cxnId="{80AF091A-F428-4AB4-8EBC-FB04554F6320}">
      <dgm:prSet/>
      <dgm:spPr/>
      <dgm:t>
        <a:bodyPr/>
        <a:lstStyle/>
        <a:p>
          <a:endParaRPr lang="en-IN"/>
        </a:p>
      </dgm:t>
    </dgm:pt>
    <dgm:pt modelId="{AFBE3FC3-9C4B-4621-BDE1-92B9A54476DB}">
      <dgm:prSet phldrT="[Text]"/>
      <dgm:spPr/>
      <dgm:t>
        <a:bodyPr/>
        <a:lstStyle/>
        <a:p>
          <a:r>
            <a:rPr lang="en-US" dirty="0"/>
            <a:t>Graphical Representation</a:t>
          </a:r>
          <a:endParaRPr lang="en-IN" dirty="0"/>
        </a:p>
      </dgm:t>
    </dgm:pt>
    <dgm:pt modelId="{E80CD393-6439-40C0-8641-860611D3FB5A}" type="parTrans" cxnId="{8FA4B030-AD50-4E8F-B8C0-D7EB1398536C}">
      <dgm:prSet/>
      <dgm:spPr/>
      <dgm:t>
        <a:bodyPr/>
        <a:lstStyle/>
        <a:p>
          <a:endParaRPr lang="en-IN"/>
        </a:p>
      </dgm:t>
    </dgm:pt>
    <dgm:pt modelId="{08BD571B-4167-444F-8E8D-7546DF075AD7}" type="sibTrans" cxnId="{8FA4B030-AD50-4E8F-B8C0-D7EB1398536C}">
      <dgm:prSet/>
      <dgm:spPr/>
      <dgm:t>
        <a:bodyPr/>
        <a:lstStyle/>
        <a:p>
          <a:endParaRPr lang="en-IN"/>
        </a:p>
      </dgm:t>
    </dgm:pt>
    <dgm:pt modelId="{A2222305-FDF0-4B11-9BAA-A06A97ED742E}">
      <dgm:prSet phldrT="[Text]"/>
      <dgm:spPr/>
      <dgm:t>
        <a:bodyPr/>
        <a:lstStyle/>
        <a:p>
          <a:r>
            <a:rPr lang="en-US" dirty="0"/>
            <a:t>Clustering &amp; Binning</a:t>
          </a:r>
          <a:endParaRPr lang="en-IN" dirty="0"/>
        </a:p>
      </dgm:t>
    </dgm:pt>
    <dgm:pt modelId="{B02D826E-CE92-4214-8F0B-AA2CFF0B340E}" type="parTrans" cxnId="{51A93335-4984-4E5B-8169-5314C8AC6DEE}">
      <dgm:prSet/>
      <dgm:spPr/>
      <dgm:t>
        <a:bodyPr/>
        <a:lstStyle/>
        <a:p>
          <a:endParaRPr lang="en-IN"/>
        </a:p>
      </dgm:t>
    </dgm:pt>
    <dgm:pt modelId="{61C68387-891A-42A0-A5A8-54D6EC3DF8D1}" type="sibTrans" cxnId="{51A93335-4984-4E5B-8169-5314C8AC6DEE}">
      <dgm:prSet/>
      <dgm:spPr/>
      <dgm:t>
        <a:bodyPr/>
        <a:lstStyle/>
        <a:p>
          <a:endParaRPr lang="en-IN"/>
        </a:p>
      </dgm:t>
    </dgm:pt>
    <dgm:pt modelId="{33FBBFBF-A48F-444A-B204-84849C4A05C0}">
      <dgm:prSet phldrT="[Text]" custT="1"/>
      <dgm:spPr/>
      <dgm:t>
        <a:bodyPr/>
        <a:lstStyle/>
        <a:p>
          <a:endParaRPr lang="en-IN" sz="1400" dirty="0"/>
        </a:p>
      </dgm:t>
    </dgm:pt>
    <dgm:pt modelId="{5BDAE556-5D12-4406-8EAE-668FDD273111}" type="parTrans" cxnId="{7296EE57-A267-4E27-AA01-359F92487F62}">
      <dgm:prSet/>
      <dgm:spPr/>
      <dgm:t>
        <a:bodyPr/>
        <a:lstStyle/>
        <a:p>
          <a:endParaRPr lang="en-IN"/>
        </a:p>
      </dgm:t>
    </dgm:pt>
    <dgm:pt modelId="{82EFFB17-8B84-4337-A1F8-834133FEC976}" type="sibTrans" cxnId="{7296EE57-A267-4E27-AA01-359F92487F62}">
      <dgm:prSet/>
      <dgm:spPr/>
      <dgm:t>
        <a:bodyPr/>
        <a:lstStyle/>
        <a:p>
          <a:endParaRPr lang="en-IN"/>
        </a:p>
      </dgm:t>
    </dgm:pt>
    <dgm:pt modelId="{841EA68C-F973-438E-9912-5BA9A4853B0C}">
      <dgm:prSet phldrT="[Text]" custT="1"/>
      <dgm:spPr/>
      <dgm:t>
        <a:bodyPr/>
        <a:lstStyle/>
        <a:p>
          <a:r>
            <a:rPr lang="en-US" sz="1400" dirty="0"/>
            <a:t>Customer Order Data </a:t>
          </a:r>
          <a:endParaRPr lang="en-IN" sz="1400" dirty="0"/>
        </a:p>
      </dgm:t>
    </dgm:pt>
    <dgm:pt modelId="{922C9DB8-6865-4CFA-B73A-B0BECF622D20}" type="parTrans" cxnId="{15105DD0-D152-4A03-A0D2-E0D84F9EB969}">
      <dgm:prSet/>
      <dgm:spPr/>
      <dgm:t>
        <a:bodyPr/>
        <a:lstStyle/>
        <a:p>
          <a:endParaRPr lang="en-IN"/>
        </a:p>
      </dgm:t>
    </dgm:pt>
    <dgm:pt modelId="{80730578-8430-4D2B-8F38-82825B257AE9}" type="sibTrans" cxnId="{15105DD0-D152-4A03-A0D2-E0D84F9EB969}">
      <dgm:prSet/>
      <dgm:spPr/>
      <dgm:t>
        <a:bodyPr/>
        <a:lstStyle/>
        <a:p>
          <a:endParaRPr lang="en-IN"/>
        </a:p>
      </dgm:t>
    </dgm:pt>
    <dgm:pt modelId="{AC28A254-AA7F-4A74-B66F-80EC53D88B70}">
      <dgm:prSet phldrT="[Text]"/>
      <dgm:spPr/>
      <dgm:t>
        <a:bodyPr/>
        <a:lstStyle/>
        <a:p>
          <a:r>
            <a:rPr lang="en-US" dirty="0"/>
            <a:t>Showcase Insights</a:t>
          </a:r>
          <a:endParaRPr lang="en-IN" dirty="0"/>
        </a:p>
      </dgm:t>
    </dgm:pt>
    <dgm:pt modelId="{611A309F-DD7C-43EB-BE0E-9C255738A12F}" type="parTrans" cxnId="{63AD5323-2613-4DC5-B65A-3D09F65CE53A}">
      <dgm:prSet/>
      <dgm:spPr/>
      <dgm:t>
        <a:bodyPr/>
        <a:lstStyle/>
        <a:p>
          <a:endParaRPr lang="en-IN"/>
        </a:p>
      </dgm:t>
    </dgm:pt>
    <dgm:pt modelId="{1B5B8320-A7A0-4AC1-A904-661B28F09E98}" type="sibTrans" cxnId="{63AD5323-2613-4DC5-B65A-3D09F65CE53A}">
      <dgm:prSet/>
      <dgm:spPr/>
      <dgm:t>
        <a:bodyPr/>
        <a:lstStyle/>
        <a:p>
          <a:endParaRPr lang="en-IN"/>
        </a:p>
      </dgm:t>
    </dgm:pt>
    <dgm:pt modelId="{4AEED75E-EC9C-4409-AE5D-D2C97F2F36B2}">
      <dgm:prSet phldrT="[Text]"/>
      <dgm:spPr/>
      <dgm:t>
        <a:bodyPr/>
        <a:lstStyle/>
        <a:p>
          <a:r>
            <a:rPr lang="en-US" dirty="0"/>
            <a:t>Other ML Methods</a:t>
          </a:r>
          <a:endParaRPr lang="en-IN" dirty="0"/>
        </a:p>
      </dgm:t>
    </dgm:pt>
    <dgm:pt modelId="{E2828A33-97D7-4C80-9AFF-45E70CD265DE}" type="parTrans" cxnId="{555CC195-EC37-4358-852B-048528959428}">
      <dgm:prSet/>
      <dgm:spPr/>
      <dgm:t>
        <a:bodyPr/>
        <a:lstStyle/>
        <a:p>
          <a:endParaRPr lang="en-IN"/>
        </a:p>
      </dgm:t>
    </dgm:pt>
    <dgm:pt modelId="{6097C663-2E21-48BB-BC45-CCF7D12020A1}" type="sibTrans" cxnId="{555CC195-EC37-4358-852B-048528959428}">
      <dgm:prSet/>
      <dgm:spPr/>
      <dgm:t>
        <a:bodyPr/>
        <a:lstStyle/>
        <a:p>
          <a:endParaRPr lang="en-IN"/>
        </a:p>
      </dgm:t>
    </dgm:pt>
    <dgm:pt modelId="{DC8F5906-7A78-4058-B933-D1BE9471D789}" type="pres">
      <dgm:prSet presAssocID="{9A87C139-E529-4106-A663-EF6CF77AED73}" presName="arrowDiagram" presStyleCnt="0">
        <dgm:presLayoutVars>
          <dgm:chMax val="5"/>
          <dgm:dir/>
          <dgm:resizeHandles val="exact"/>
        </dgm:presLayoutVars>
      </dgm:prSet>
      <dgm:spPr/>
    </dgm:pt>
    <dgm:pt modelId="{51440ADD-E14E-4964-BD26-C29FE831C19C}" type="pres">
      <dgm:prSet presAssocID="{9A87C139-E529-4106-A663-EF6CF77AED73}" presName="arrow" presStyleLbl="bgShp" presStyleIdx="0" presStyleCnt="1" custLinFactNeighborY="-735"/>
      <dgm:spPr/>
    </dgm:pt>
    <dgm:pt modelId="{FA2DD9E8-D605-49DA-B3D4-355C61D21D5A}" type="pres">
      <dgm:prSet presAssocID="{9A87C139-E529-4106-A663-EF6CF77AED73}" presName="arrowDiagram3" presStyleCnt="0"/>
      <dgm:spPr/>
    </dgm:pt>
    <dgm:pt modelId="{D7B0821B-EE48-4AA8-B7FA-333704AE25DC}" type="pres">
      <dgm:prSet presAssocID="{68EE69D9-F09D-4541-8F46-D798A74D2B08}" presName="bullet3a" presStyleLbl="node1" presStyleIdx="0" presStyleCnt="3" custLinFactX="-41239" custLinFactY="50463" custLinFactNeighborX="-100000" custLinFactNeighborY="100000"/>
      <dgm:spPr/>
    </dgm:pt>
    <dgm:pt modelId="{C80D9A90-7BB9-4F2B-8491-79B139C1093A}" type="pres">
      <dgm:prSet presAssocID="{68EE69D9-F09D-4541-8F46-D798A74D2B08}" presName="textBox3a" presStyleLbl="revTx" presStyleIdx="0" presStyleCnt="3" custScaleX="128900" custScaleY="53786" custLinFactNeighborX="2684" custLinFactNeighborY="2919">
        <dgm:presLayoutVars>
          <dgm:bulletEnabled val="1"/>
        </dgm:presLayoutVars>
      </dgm:prSet>
      <dgm:spPr/>
    </dgm:pt>
    <dgm:pt modelId="{0FB6B184-1F9D-4F13-BCFD-2DB8EBA45649}" type="pres">
      <dgm:prSet presAssocID="{CB12AA58-656E-474C-B4E4-5DC8FF9CBC21}" presName="bullet3b" presStyleLbl="node1" presStyleIdx="1" presStyleCnt="3" custLinFactNeighborX="41076" custLinFactNeighborY="-12362"/>
      <dgm:spPr/>
    </dgm:pt>
    <dgm:pt modelId="{D48FE260-EEE9-43F7-948B-B1E2B63F8BC5}" type="pres">
      <dgm:prSet presAssocID="{CB12AA58-656E-474C-B4E4-5DC8FF9CBC21}" presName="textBox3b" presStyleLbl="revTx" presStyleIdx="1" presStyleCnt="3" custScaleX="121528" custScaleY="59313" custLinFactNeighborX="8681" custLinFactNeighborY="-4118">
        <dgm:presLayoutVars>
          <dgm:bulletEnabled val="1"/>
        </dgm:presLayoutVars>
      </dgm:prSet>
      <dgm:spPr/>
    </dgm:pt>
    <dgm:pt modelId="{BE5F4E51-A39A-486F-A64E-A2DD0B0EFDCF}" type="pres">
      <dgm:prSet presAssocID="{F2DE4A73-81DD-4F0A-94F5-14E7AF4169CC}" presName="bullet3c" presStyleLbl="node1" presStyleIdx="2" presStyleCnt="3" custLinFactX="16667" custLinFactNeighborX="100000" custLinFactNeighborY="-33168"/>
      <dgm:spPr/>
    </dgm:pt>
    <dgm:pt modelId="{E7BD42FE-25AA-480A-9E76-AF7C79757574}" type="pres">
      <dgm:prSet presAssocID="{F2DE4A73-81DD-4F0A-94F5-14E7AF4169CC}" presName="textBox3c" presStyleLbl="revTx" presStyleIdx="2" presStyleCnt="3" custScaleX="116768" custScaleY="36986" custLinFactNeighborX="3291" custLinFactNeighborY="-15294">
        <dgm:presLayoutVars>
          <dgm:bulletEnabled val="1"/>
        </dgm:presLayoutVars>
      </dgm:prSet>
      <dgm:spPr/>
    </dgm:pt>
  </dgm:ptLst>
  <dgm:cxnLst>
    <dgm:cxn modelId="{29EB460D-BA7D-40A3-907A-958AC5D1DEF7}" type="presOf" srcId="{68EE69D9-F09D-4541-8F46-D798A74D2B08}" destId="{C80D9A90-7BB9-4F2B-8491-79B139C1093A}" srcOrd="0" destOrd="0" presId="urn:microsoft.com/office/officeart/2005/8/layout/arrow2"/>
    <dgm:cxn modelId="{80AF091A-F428-4AB4-8EBC-FB04554F6320}" srcId="{CB12AA58-656E-474C-B4E4-5DC8FF9CBC21}" destId="{0A8F252A-3117-4F6F-A58E-9D4295E795CF}" srcOrd="2" destOrd="0" parTransId="{93E3518D-D212-493C-AC2F-45939B9455A0}" sibTransId="{6FDE7F1B-49F4-4E9D-B453-4340FF56D6BB}"/>
    <dgm:cxn modelId="{63AD5323-2613-4DC5-B65A-3D09F65CE53A}" srcId="{F2DE4A73-81DD-4F0A-94F5-14E7AF4169CC}" destId="{AC28A254-AA7F-4A74-B66F-80EC53D88B70}" srcOrd="0" destOrd="0" parTransId="{611A309F-DD7C-43EB-BE0E-9C255738A12F}" sibTransId="{1B5B8320-A7A0-4AC1-A904-661B28F09E98}"/>
    <dgm:cxn modelId="{8FA4B030-AD50-4E8F-B8C0-D7EB1398536C}" srcId="{CB12AA58-656E-474C-B4E4-5DC8FF9CBC21}" destId="{AFBE3FC3-9C4B-4621-BDE1-92B9A54476DB}" srcOrd="3" destOrd="0" parTransId="{E80CD393-6439-40C0-8641-860611D3FB5A}" sibTransId="{08BD571B-4167-444F-8E8D-7546DF075AD7}"/>
    <dgm:cxn modelId="{51A93335-4984-4E5B-8169-5314C8AC6DEE}" srcId="{CB12AA58-656E-474C-B4E4-5DC8FF9CBC21}" destId="{A2222305-FDF0-4B11-9BAA-A06A97ED742E}" srcOrd="4" destOrd="0" parTransId="{B02D826E-CE92-4214-8F0B-AA2CFF0B340E}" sibTransId="{61C68387-891A-42A0-A5A8-54D6EC3DF8D1}"/>
    <dgm:cxn modelId="{868E8D3D-D98A-44DD-9FA3-347F6B5E5E0C}" type="presOf" srcId="{33FBBFBF-A48F-444A-B204-84849C4A05C0}" destId="{C80D9A90-7BB9-4F2B-8491-79B139C1093A}" srcOrd="0" destOrd="5" presId="urn:microsoft.com/office/officeart/2005/8/layout/arrow2"/>
    <dgm:cxn modelId="{6828BC66-55F8-45B3-A99D-5D77EC248F81}" type="presOf" srcId="{5EBF1107-A934-42EB-9C62-F44DB4CA02D2}" destId="{D48FE260-EEE9-43F7-948B-B1E2B63F8BC5}" srcOrd="0" destOrd="2" presId="urn:microsoft.com/office/officeart/2005/8/layout/arrow2"/>
    <dgm:cxn modelId="{607D424C-0116-401B-8DFB-050D015DC3EB}" srcId="{CB12AA58-656E-474C-B4E4-5DC8FF9CBC21}" destId="{5EBF1107-A934-42EB-9C62-F44DB4CA02D2}" srcOrd="1" destOrd="0" parTransId="{ACDB0B9F-D9DD-4114-9893-DE01CFB951C9}" sibTransId="{A7905315-A2FE-43C1-AA5C-C9B0BD91EB1C}"/>
    <dgm:cxn modelId="{E6299F73-772A-4A2B-80EB-401E8905AA7F}" type="presOf" srcId="{841EA68C-F973-438E-9912-5BA9A4853B0C}" destId="{C80D9A90-7BB9-4F2B-8491-79B139C1093A}" srcOrd="0" destOrd="4" presId="urn:microsoft.com/office/officeart/2005/8/layout/arrow2"/>
    <dgm:cxn modelId="{15B6A973-04FD-47D8-82F1-C7FC405041B7}" srcId="{68EE69D9-F09D-4541-8F46-D798A74D2B08}" destId="{24813943-064A-4929-934B-815625B84F1A}" srcOrd="1" destOrd="0" parTransId="{ABFAA55A-E925-4087-8E61-1A7755E5E79D}" sibTransId="{57BE797A-BCE1-4099-83F7-C018FCD37637}"/>
    <dgm:cxn modelId="{8436A574-9FB4-468B-8472-D2CF25950E21}" type="presOf" srcId="{CB12AA58-656E-474C-B4E4-5DC8FF9CBC21}" destId="{D48FE260-EEE9-43F7-948B-B1E2B63F8BC5}" srcOrd="0" destOrd="0" presId="urn:microsoft.com/office/officeart/2005/8/layout/arrow2"/>
    <dgm:cxn modelId="{5525E757-7D10-4028-895B-FEAB5161D4C5}" type="presOf" srcId="{F904C034-7009-4920-AFDC-A022F9B42AA2}" destId="{D48FE260-EEE9-43F7-948B-B1E2B63F8BC5}" srcOrd="0" destOrd="1" presId="urn:microsoft.com/office/officeart/2005/8/layout/arrow2"/>
    <dgm:cxn modelId="{7296EE57-A267-4E27-AA01-359F92487F62}" srcId="{68EE69D9-F09D-4541-8F46-D798A74D2B08}" destId="{33FBBFBF-A48F-444A-B204-84849C4A05C0}" srcOrd="4" destOrd="0" parTransId="{5BDAE556-5D12-4406-8EAE-668FDD273111}" sibTransId="{82EFFB17-8B84-4337-A1F8-834133FEC976}"/>
    <dgm:cxn modelId="{A4CBE080-7814-4C30-BDC7-E668BDC25E47}" srcId="{F2DE4A73-81DD-4F0A-94F5-14E7AF4169CC}" destId="{B5278486-E141-4A9E-958D-1002D7AE8C9B}" srcOrd="1" destOrd="0" parTransId="{3CA48A34-95F2-4C5E-9619-428FB0A81C4C}" sibTransId="{722E4815-4760-490C-8937-2472335ADABF}"/>
    <dgm:cxn modelId="{38ACCA85-9E3C-4906-854B-470708549660}" type="presOf" srcId="{4AEED75E-EC9C-4409-AE5D-D2C97F2F36B2}" destId="{E7BD42FE-25AA-480A-9E76-AF7C79757574}" srcOrd="0" destOrd="3" presId="urn:microsoft.com/office/officeart/2005/8/layout/arrow2"/>
    <dgm:cxn modelId="{BD1DCD8D-A2C4-4E09-88E0-EC930FA74867}" type="presOf" srcId="{9A87C139-E529-4106-A663-EF6CF77AED73}" destId="{DC8F5906-7A78-4058-B933-D1BE9471D789}" srcOrd="0" destOrd="0" presId="urn:microsoft.com/office/officeart/2005/8/layout/arrow2"/>
    <dgm:cxn modelId="{555CC195-EC37-4358-852B-048528959428}" srcId="{F2DE4A73-81DD-4F0A-94F5-14E7AF4169CC}" destId="{4AEED75E-EC9C-4409-AE5D-D2C97F2F36B2}" srcOrd="2" destOrd="0" parTransId="{E2828A33-97D7-4C80-9AFF-45E70CD265DE}" sibTransId="{6097C663-2E21-48BB-BC45-CCF7D12020A1}"/>
    <dgm:cxn modelId="{91A1DEA1-B0E4-4A62-AD00-A6F1BBA50BDC}" srcId="{CB12AA58-656E-474C-B4E4-5DC8FF9CBC21}" destId="{F904C034-7009-4920-AFDC-A022F9B42AA2}" srcOrd="0" destOrd="0" parTransId="{A28B9622-2099-47F5-A0A5-E929EB9F0520}" sibTransId="{AD8C28E1-0E5A-4844-92E2-E8C022C21966}"/>
    <dgm:cxn modelId="{10F2AEA3-3E60-4915-99CE-2D66FDA44D1D}" type="presOf" srcId="{24813943-064A-4929-934B-815625B84F1A}" destId="{C80D9A90-7BB9-4F2B-8491-79B139C1093A}" srcOrd="0" destOrd="2" presId="urn:microsoft.com/office/officeart/2005/8/layout/arrow2"/>
    <dgm:cxn modelId="{2997CAA6-DDB6-4AE1-B821-FFE35B471092}" type="presOf" srcId="{5A2D0848-2B1C-454A-8356-9BC645ABF26D}" destId="{C80D9A90-7BB9-4F2B-8491-79B139C1093A}" srcOrd="0" destOrd="3" presId="urn:microsoft.com/office/officeart/2005/8/layout/arrow2"/>
    <dgm:cxn modelId="{CDA16EA8-DF91-4AAA-919B-0058EFE20EA0}" type="presOf" srcId="{AC28A254-AA7F-4A74-B66F-80EC53D88B70}" destId="{E7BD42FE-25AA-480A-9E76-AF7C79757574}" srcOrd="0" destOrd="1" presId="urn:microsoft.com/office/officeart/2005/8/layout/arrow2"/>
    <dgm:cxn modelId="{C806E0B1-C1CD-43F4-A533-A3D1DB2AE79E}" type="presOf" srcId="{AFBE3FC3-9C4B-4621-BDE1-92B9A54476DB}" destId="{D48FE260-EEE9-43F7-948B-B1E2B63F8BC5}" srcOrd="0" destOrd="4" presId="urn:microsoft.com/office/officeart/2005/8/layout/arrow2"/>
    <dgm:cxn modelId="{613B1AB5-2BE5-497F-A5B6-C44D8315B6AB}" type="presOf" srcId="{DF373ACB-164B-496D-A07A-B29AD4FB5C3A}" destId="{C80D9A90-7BB9-4F2B-8491-79B139C1093A}" srcOrd="0" destOrd="1" presId="urn:microsoft.com/office/officeart/2005/8/layout/arrow2"/>
    <dgm:cxn modelId="{AE793ABB-3467-442F-9EC6-E995E47538FF}" srcId="{68EE69D9-F09D-4541-8F46-D798A74D2B08}" destId="{5A2D0848-2B1C-454A-8356-9BC645ABF26D}" srcOrd="2" destOrd="0" parTransId="{F7AE9A88-FE23-4AC4-B00E-A0FAA50E02C0}" sibTransId="{B8356C5C-1FDB-496D-9F23-7A0000762D81}"/>
    <dgm:cxn modelId="{14196DBC-8B85-47B9-A55A-EB21E57DD49F}" type="presOf" srcId="{B5278486-E141-4A9E-958D-1002D7AE8C9B}" destId="{E7BD42FE-25AA-480A-9E76-AF7C79757574}" srcOrd="0" destOrd="2" presId="urn:microsoft.com/office/officeart/2005/8/layout/arrow2"/>
    <dgm:cxn modelId="{A20BD2C3-9D72-43B7-9024-6B2F794A023F}" type="presOf" srcId="{A2222305-FDF0-4B11-9BAA-A06A97ED742E}" destId="{D48FE260-EEE9-43F7-948B-B1E2B63F8BC5}" srcOrd="0" destOrd="5" presId="urn:microsoft.com/office/officeart/2005/8/layout/arrow2"/>
    <dgm:cxn modelId="{D34B12C6-B08C-48EB-8A9F-EA16D8F52238}" type="presOf" srcId="{F2DE4A73-81DD-4F0A-94F5-14E7AF4169CC}" destId="{E7BD42FE-25AA-480A-9E76-AF7C79757574}" srcOrd="0" destOrd="0" presId="urn:microsoft.com/office/officeart/2005/8/layout/arrow2"/>
    <dgm:cxn modelId="{69AAA2CB-49C3-4F0A-A509-469E7E5C7BAC}" srcId="{9A87C139-E529-4106-A663-EF6CF77AED73}" destId="{CB12AA58-656E-474C-B4E4-5DC8FF9CBC21}" srcOrd="1" destOrd="0" parTransId="{D3F0C78E-1660-48E1-BF1B-451EAA784294}" sibTransId="{E33842AE-0F93-4E72-95E1-ACF7138A1194}"/>
    <dgm:cxn modelId="{15105DD0-D152-4A03-A0D2-E0D84F9EB969}" srcId="{68EE69D9-F09D-4541-8F46-D798A74D2B08}" destId="{841EA68C-F973-438E-9912-5BA9A4853B0C}" srcOrd="3" destOrd="0" parTransId="{922C9DB8-6865-4CFA-B73A-B0BECF622D20}" sibTransId="{80730578-8430-4D2B-8F38-82825B257AE9}"/>
    <dgm:cxn modelId="{D07404D2-A940-4116-9807-C7871E949678}" srcId="{9A87C139-E529-4106-A663-EF6CF77AED73}" destId="{68EE69D9-F09D-4541-8F46-D798A74D2B08}" srcOrd="0" destOrd="0" parTransId="{312BB339-7EBF-4C57-9127-40700BAA73FA}" sibTransId="{7059781F-34A3-4304-8920-8979BB5E3C8A}"/>
    <dgm:cxn modelId="{32BC27DA-1942-4942-A9A5-64801D340180}" srcId="{9A87C139-E529-4106-A663-EF6CF77AED73}" destId="{F2DE4A73-81DD-4F0A-94F5-14E7AF4169CC}" srcOrd="2" destOrd="0" parTransId="{2CBC60DF-8773-4343-ADCC-167E69D5F361}" sibTransId="{FE807B69-A9D1-4A6D-947D-FEBB0A1F8EB0}"/>
    <dgm:cxn modelId="{9B00C6E4-8BBE-458E-B7A9-64E51054281B}" srcId="{68EE69D9-F09D-4541-8F46-D798A74D2B08}" destId="{DF373ACB-164B-496D-A07A-B29AD4FB5C3A}" srcOrd="0" destOrd="0" parTransId="{53CE403E-62BC-4EEE-BBDF-64FC6BD0351B}" sibTransId="{B4CD37E4-3A09-4588-B50B-904A4CEC31AA}"/>
    <dgm:cxn modelId="{ABB9B4F3-1B8D-4B55-8688-AF6C51CAB8CC}" type="presOf" srcId="{0A8F252A-3117-4F6F-A58E-9D4295E795CF}" destId="{D48FE260-EEE9-43F7-948B-B1E2B63F8BC5}" srcOrd="0" destOrd="3" presId="urn:microsoft.com/office/officeart/2005/8/layout/arrow2"/>
    <dgm:cxn modelId="{083A8635-D9F8-4A54-83D4-55AF4A92DF3D}" type="presParOf" srcId="{DC8F5906-7A78-4058-B933-D1BE9471D789}" destId="{51440ADD-E14E-4964-BD26-C29FE831C19C}" srcOrd="0" destOrd="0" presId="urn:microsoft.com/office/officeart/2005/8/layout/arrow2"/>
    <dgm:cxn modelId="{ADD6F88C-B06B-437D-BE7A-922B25A47ABB}" type="presParOf" srcId="{DC8F5906-7A78-4058-B933-D1BE9471D789}" destId="{FA2DD9E8-D605-49DA-B3D4-355C61D21D5A}" srcOrd="1" destOrd="0" presId="urn:microsoft.com/office/officeart/2005/8/layout/arrow2"/>
    <dgm:cxn modelId="{FAD676D4-1D47-4416-96E4-411F76143AB5}" type="presParOf" srcId="{FA2DD9E8-D605-49DA-B3D4-355C61D21D5A}" destId="{D7B0821B-EE48-4AA8-B7FA-333704AE25DC}" srcOrd="0" destOrd="0" presId="urn:microsoft.com/office/officeart/2005/8/layout/arrow2"/>
    <dgm:cxn modelId="{627C27AC-BE69-4216-84D4-B3B1964BEA73}" type="presParOf" srcId="{FA2DD9E8-D605-49DA-B3D4-355C61D21D5A}" destId="{C80D9A90-7BB9-4F2B-8491-79B139C1093A}" srcOrd="1" destOrd="0" presId="urn:microsoft.com/office/officeart/2005/8/layout/arrow2"/>
    <dgm:cxn modelId="{5B1D2BE1-0DFE-413A-A103-70A13D60C1B0}" type="presParOf" srcId="{FA2DD9E8-D605-49DA-B3D4-355C61D21D5A}" destId="{0FB6B184-1F9D-4F13-BCFD-2DB8EBA45649}" srcOrd="2" destOrd="0" presId="urn:microsoft.com/office/officeart/2005/8/layout/arrow2"/>
    <dgm:cxn modelId="{B2E01660-F104-4DBF-AAA9-46F1A43D9A2F}" type="presParOf" srcId="{FA2DD9E8-D605-49DA-B3D4-355C61D21D5A}" destId="{D48FE260-EEE9-43F7-948B-B1E2B63F8BC5}" srcOrd="3" destOrd="0" presId="urn:microsoft.com/office/officeart/2005/8/layout/arrow2"/>
    <dgm:cxn modelId="{11655422-95C8-4674-817A-E7A9206FD7AC}" type="presParOf" srcId="{FA2DD9E8-D605-49DA-B3D4-355C61D21D5A}" destId="{BE5F4E51-A39A-486F-A64E-A2DD0B0EFDCF}" srcOrd="4" destOrd="0" presId="urn:microsoft.com/office/officeart/2005/8/layout/arrow2"/>
    <dgm:cxn modelId="{2EC9F1D0-D08C-4A4D-B564-84B22E168962}" type="presParOf" srcId="{FA2DD9E8-D605-49DA-B3D4-355C61D21D5A}" destId="{E7BD42FE-25AA-480A-9E76-AF7C79757574}"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40ADD-E14E-4964-BD26-C29FE831C19C}">
      <dsp:nvSpPr>
        <dsp:cNvPr id="0" name=""/>
        <dsp:cNvSpPr/>
      </dsp:nvSpPr>
      <dsp:spPr>
        <a:xfrm>
          <a:off x="792087" y="0"/>
          <a:ext cx="10369152" cy="6480720"/>
        </a:xfrm>
        <a:prstGeom prst="swooshArrow">
          <a:avLst>
            <a:gd name="adj1" fmla="val 25000"/>
            <a:gd name="adj2" fmla="val 2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B0821B-EE48-4AA8-B7FA-333704AE25DC}">
      <dsp:nvSpPr>
        <dsp:cNvPr id="0" name=""/>
        <dsp:cNvSpPr/>
      </dsp:nvSpPr>
      <dsp:spPr>
        <a:xfrm>
          <a:off x="1728192" y="4878638"/>
          <a:ext cx="269597" cy="26959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0D9A90-7BB9-4F2B-8491-79B139C1093A}">
      <dsp:nvSpPr>
        <dsp:cNvPr id="0" name=""/>
        <dsp:cNvSpPr/>
      </dsp:nvSpPr>
      <dsp:spPr>
        <a:xfrm>
          <a:off x="1959501" y="5095240"/>
          <a:ext cx="3114240" cy="100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54"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Data Acquisition</a:t>
          </a:r>
          <a:endParaRPr lang="en-IN" sz="1800" kern="1200" dirty="0"/>
        </a:p>
        <a:p>
          <a:pPr marL="114300" lvl="1" indent="-114300" algn="l" defTabSz="622300">
            <a:lnSpc>
              <a:spcPct val="90000"/>
            </a:lnSpc>
            <a:spcBef>
              <a:spcPct val="0"/>
            </a:spcBef>
            <a:spcAft>
              <a:spcPct val="15000"/>
            </a:spcAft>
            <a:buChar char="•"/>
          </a:pPr>
          <a:r>
            <a:rPr lang="en-US" sz="1400" kern="1200" dirty="0"/>
            <a:t>Ingest Raw Data</a:t>
          </a:r>
          <a:endParaRPr lang="en-IN" sz="1400" kern="1200" dirty="0"/>
        </a:p>
        <a:p>
          <a:pPr marL="114300" lvl="1" indent="-114300" algn="l" defTabSz="622300">
            <a:lnSpc>
              <a:spcPct val="90000"/>
            </a:lnSpc>
            <a:spcBef>
              <a:spcPct val="0"/>
            </a:spcBef>
            <a:spcAft>
              <a:spcPct val="15000"/>
            </a:spcAft>
            <a:buChar char="•"/>
          </a:pPr>
          <a:r>
            <a:rPr lang="en-US" sz="1400" kern="1200" dirty="0"/>
            <a:t>Business Understanding</a:t>
          </a:r>
          <a:endParaRPr lang="en-IN" sz="1400" kern="1200" dirty="0"/>
        </a:p>
        <a:p>
          <a:pPr marL="114300" lvl="1" indent="-114300" algn="l" defTabSz="622300">
            <a:lnSpc>
              <a:spcPct val="90000"/>
            </a:lnSpc>
            <a:spcBef>
              <a:spcPct val="0"/>
            </a:spcBef>
            <a:spcAft>
              <a:spcPct val="15000"/>
            </a:spcAft>
            <a:buChar char="•"/>
          </a:pPr>
          <a:r>
            <a:rPr lang="en-US" sz="1400" kern="1200" dirty="0"/>
            <a:t>Problem Framing</a:t>
          </a:r>
          <a:endParaRPr lang="en-IN" sz="1400" kern="1200" dirty="0"/>
        </a:p>
        <a:p>
          <a:pPr marL="114300" lvl="1" indent="-114300" algn="l" defTabSz="622300">
            <a:lnSpc>
              <a:spcPct val="90000"/>
            </a:lnSpc>
            <a:spcBef>
              <a:spcPct val="0"/>
            </a:spcBef>
            <a:spcAft>
              <a:spcPct val="15000"/>
            </a:spcAft>
            <a:buChar char="•"/>
          </a:pPr>
          <a:r>
            <a:rPr lang="en-US" sz="1400" kern="1200" dirty="0"/>
            <a:t>Customer Order Data </a:t>
          </a:r>
          <a:endParaRPr lang="en-IN" sz="1400" kern="1200" dirty="0"/>
        </a:p>
        <a:p>
          <a:pPr marL="114300" lvl="1" indent="-114300" algn="l" defTabSz="622300">
            <a:lnSpc>
              <a:spcPct val="90000"/>
            </a:lnSpc>
            <a:spcBef>
              <a:spcPct val="0"/>
            </a:spcBef>
            <a:spcAft>
              <a:spcPct val="15000"/>
            </a:spcAft>
            <a:buChar char="•"/>
          </a:pPr>
          <a:endParaRPr lang="en-IN" sz="1400" kern="1200" dirty="0"/>
        </a:p>
      </dsp:txBody>
      <dsp:txXfrm>
        <a:off x="1959501" y="5095240"/>
        <a:ext cx="3114240" cy="1007373"/>
      </dsp:txXfrm>
    </dsp:sp>
    <dsp:sp modelId="{0FB6B184-1F9D-4F13-BCFD-2DB8EBA45649}">
      <dsp:nvSpPr>
        <dsp:cNvPr id="0" name=""/>
        <dsp:cNvSpPr/>
      </dsp:nvSpPr>
      <dsp:spPr>
        <a:xfrm>
          <a:off x="4688874" y="2651287"/>
          <a:ext cx="487350" cy="487350"/>
        </a:xfrm>
        <a:prstGeom prst="ellipse">
          <a:avLst/>
        </a:prstGeom>
        <a:solidFill>
          <a:schemeClr val="accent4">
            <a:hueOff val="-7775370"/>
            <a:satOff val="13906"/>
            <a:lumOff val="3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8FE260-EEE9-43F7-948B-B1E2B63F8BC5}">
      <dsp:nvSpPr>
        <dsp:cNvPr id="0" name=""/>
        <dsp:cNvSpPr/>
      </dsp:nvSpPr>
      <dsp:spPr>
        <a:xfrm>
          <a:off x="4680528" y="3527240"/>
          <a:ext cx="3024341" cy="2091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237"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Exploratory Data Analysis : Data Transformation</a:t>
          </a:r>
          <a:endParaRPr lang="en-IN" sz="1700" kern="1200" dirty="0"/>
        </a:p>
        <a:p>
          <a:pPr marL="114300" lvl="1" indent="-114300" algn="l" defTabSz="577850">
            <a:lnSpc>
              <a:spcPct val="90000"/>
            </a:lnSpc>
            <a:spcBef>
              <a:spcPct val="0"/>
            </a:spcBef>
            <a:spcAft>
              <a:spcPct val="15000"/>
            </a:spcAft>
            <a:buChar char="•"/>
          </a:pPr>
          <a:r>
            <a:rPr lang="en-US" sz="1300" kern="1200" dirty="0"/>
            <a:t>Data Evaluation for meaningful insights</a:t>
          </a:r>
          <a:endParaRPr lang="en-IN" sz="1300" kern="1200" dirty="0"/>
        </a:p>
        <a:p>
          <a:pPr marL="114300" lvl="1" indent="-114300" algn="l" defTabSz="577850">
            <a:lnSpc>
              <a:spcPct val="90000"/>
            </a:lnSpc>
            <a:spcBef>
              <a:spcPct val="0"/>
            </a:spcBef>
            <a:spcAft>
              <a:spcPct val="15000"/>
            </a:spcAft>
            <a:buChar char="•"/>
          </a:pPr>
          <a:r>
            <a:rPr lang="en-US" sz="1300" kern="1200" dirty="0"/>
            <a:t>Process Features : Order Status, Payment Methods, Product Category</a:t>
          </a:r>
          <a:endParaRPr lang="en-IN" sz="1300" kern="1200" dirty="0"/>
        </a:p>
        <a:p>
          <a:pPr marL="114300" lvl="1" indent="-114300" algn="l" defTabSz="577850">
            <a:lnSpc>
              <a:spcPct val="90000"/>
            </a:lnSpc>
            <a:spcBef>
              <a:spcPct val="0"/>
            </a:spcBef>
            <a:spcAft>
              <a:spcPct val="15000"/>
            </a:spcAft>
            <a:buChar char="•"/>
          </a:pPr>
          <a:r>
            <a:rPr lang="en-US" sz="1300" kern="1200" dirty="0"/>
            <a:t>Time Series Analysis</a:t>
          </a:r>
          <a:endParaRPr lang="en-IN" sz="1300" kern="1200" dirty="0"/>
        </a:p>
        <a:p>
          <a:pPr marL="114300" lvl="1" indent="-114300" algn="l" defTabSz="577850">
            <a:lnSpc>
              <a:spcPct val="90000"/>
            </a:lnSpc>
            <a:spcBef>
              <a:spcPct val="0"/>
            </a:spcBef>
            <a:spcAft>
              <a:spcPct val="15000"/>
            </a:spcAft>
            <a:buChar char="•"/>
          </a:pPr>
          <a:r>
            <a:rPr lang="en-US" sz="1300" kern="1200" dirty="0"/>
            <a:t>Graphical Representation</a:t>
          </a:r>
          <a:endParaRPr lang="en-IN" sz="1300" kern="1200" dirty="0"/>
        </a:p>
        <a:p>
          <a:pPr marL="114300" lvl="1" indent="-114300" algn="l" defTabSz="577850">
            <a:lnSpc>
              <a:spcPct val="90000"/>
            </a:lnSpc>
            <a:spcBef>
              <a:spcPct val="0"/>
            </a:spcBef>
            <a:spcAft>
              <a:spcPct val="15000"/>
            </a:spcAft>
            <a:buChar char="•"/>
          </a:pPr>
          <a:r>
            <a:rPr lang="en-US" sz="1300" kern="1200" dirty="0"/>
            <a:t>Clustering &amp; Binning</a:t>
          </a:r>
          <a:endParaRPr lang="en-IN" sz="1300" kern="1200" dirty="0"/>
        </a:p>
      </dsp:txBody>
      <dsp:txXfrm>
        <a:off x="4680528" y="3527240"/>
        <a:ext cx="3024341" cy="2091086"/>
      </dsp:txXfrm>
    </dsp:sp>
    <dsp:sp modelId="{BE5F4E51-A39A-486F-A64E-A2DD0B0EFDCF}">
      <dsp:nvSpPr>
        <dsp:cNvPr id="0" name=""/>
        <dsp:cNvSpPr/>
      </dsp:nvSpPr>
      <dsp:spPr>
        <a:xfrm>
          <a:off x="8136906" y="1416071"/>
          <a:ext cx="673994" cy="673994"/>
        </a:xfrm>
        <a:prstGeom prst="ellipse">
          <a:avLst/>
        </a:prstGeom>
        <a:solidFill>
          <a:schemeClr val="accent4">
            <a:hueOff val="-15550739"/>
            <a:satOff val="27812"/>
            <a:lumOff val="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BD42FE-25AA-480A-9E76-AF7C79757574}">
      <dsp:nvSpPr>
        <dsp:cNvPr id="0" name=""/>
        <dsp:cNvSpPr/>
      </dsp:nvSpPr>
      <dsp:spPr>
        <a:xfrm>
          <a:off x="7560829" y="2706869"/>
          <a:ext cx="2905884" cy="1665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7136"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Recommendations</a:t>
          </a:r>
          <a:endParaRPr lang="en-IN" sz="1700" kern="1200" dirty="0"/>
        </a:p>
        <a:p>
          <a:pPr marL="114300" lvl="1" indent="-114300" algn="l" defTabSz="577850">
            <a:lnSpc>
              <a:spcPct val="90000"/>
            </a:lnSpc>
            <a:spcBef>
              <a:spcPct val="0"/>
            </a:spcBef>
            <a:spcAft>
              <a:spcPct val="15000"/>
            </a:spcAft>
            <a:buChar char="•"/>
          </a:pPr>
          <a:r>
            <a:rPr lang="en-US" sz="1300" kern="1200" dirty="0"/>
            <a:t>Showcase Insights</a:t>
          </a:r>
          <a:endParaRPr lang="en-IN" sz="1300" kern="1200" dirty="0"/>
        </a:p>
        <a:p>
          <a:pPr marL="114300" lvl="1" indent="-114300" algn="l" defTabSz="577850">
            <a:lnSpc>
              <a:spcPct val="90000"/>
            </a:lnSpc>
            <a:spcBef>
              <a:spcPct val="0"/>
            </a:spcBef>
            <a:spcAft>
              <a:spcPct val="15000"/>
            </a:spcAft>
            <a:buChar char="•"/>
          </a:pPr>
          <a:r>
            <a:rPr lang="en-US" sz="1300" kern="1200" dirty="0"/>
            <a:t>Final Suggestions</a:t>
          </a:r>
          <a:endParaRPr lang="en-IN" sz="1300" kern="1200" dirty="0"/>
        </a:p>
        <a:p>
          <a:pPr marL="114300" lvl="1" indent="-114300" algn="l" defTabSz="577850">
            <a:lnSpc>
              <a:spcPct val="90000"/>
            </a:lnSpc>
            <a:spcBef>
              <a:spcPct val="0"/>
            </a:spcBef>
            <a:spcAft>
              <a:spcPct val="15000"/>
            </a:spcAft>
            <a:buChar char="•"/>
          </a:pPr>
          <a:r>
            <a:rPr lang="en-US" sz="1300" kern="1200" dirty="0"/>
            <a:t>Other ML Methods</a:t>
          </a:r>
          <a:endParaRPr lang="en-IN" sz="1300" kern="1200" dirty="0"/>
        </a:p>
      </dsp:txBody>
      <dsp:txXfrm>
        <a:off x="7560829" y="2706869"/>
        <a:ext cx="2905884" cy="1665886"/>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3/21/2022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3/21/2022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smtClean="0"/>
              <a:t>3/21/2022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smtClean="0"/>
              <a:t>3/21/2022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smtClean="0"/>
              <a:t>3/21/2022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smtClean="0"/>
              <a:t>3/21/2022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smtClean="0"/>
              <a:t>3/21/2022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smtClean="0"/>
              <a:t>3/21/2022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smtClean="0"/>
              <a:t>3/21/2022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smtClean="0"/>
              <a:t>3/21/2022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smtClean="0"/>
              <a:t>3/21/2022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smtClean="0"/>
              <a:pPr/>
              <a:t>3/21/2022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3/21/2022</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pic>
        <p:nvPicPr>
          <p:cNvPr id="7" name="Picture 2" descr="Indian Institute of Management Indore - Wikipedia">
            <a:extLst>
              <a:ext uri="{FF2B5EF4-FFF2-40B4-BE49-F238E27FC236}">
                <a16:creationId xmlns:a16="http://schemas.microsoft.com/office/drawing/2014/main" id="{7057E30B-365E-4EDF-AE33-77DEFCC7F508}"/>
              </a:ext>
            </a:extLst>
          </p:cNvPr>
          <p:cNvPicPr>
            <a:picLocks noChangeAspect="1" noChangeArrowheads="1"/>
          </p:cNvPicPr>
          <p:nvPr userDrawn="1"/>
        </p:nvPicPr>
        <p:blipFill>
          <a:blip r:embed="rId14" cstate="print">
            <a:lum bright="70000" contrast="-70000"/>
            <a:extLst>
              <a:ext uri="{28A0092B-C50C-407E-A947-70E740481C1C}">
                <a14:useLocalDpi xmlns:a14="http://schemas.microsoft.com/office/drawing/2010/main" val="0"/>
              </a:ext>
            </a:extLst>
          </a:blip>
          <a:srcRect/>
          <a:stretch>
            <a:fillRect/>
          </a:stretch>
        </p:blipFill>
        <p:spPr bwMode="auto">
          <a:xfrm>
            <a:off x="189756" y="116632"/>
            <a:ext cx="576064" cy="9289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5B6BD22-E7E5-442A-BA3B-C8C695831A5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818812" y="6050240"/>
            <a:ext cx="1184562" cy="624769"/>
          </a:xfrm>
          <a:prstGeom prst="rect">
            <a:avLst/>
          </a:prstGeom>
        </p:spPr>
      </p:pic>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zusmani/pakistans-largest-ecommerce-datase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7074" y="655340"/>
            <a:ext cx="9059786" cy="2557636"/>
          </a:xfrm>
        </p:spPr>
        <p:txBody>
          <a:bodyPr>
            <a:normAutofit/>
          </a:bodyPr>
          <a:lstStyle/>
          <a:p>
            <a:r>
              <a:rPr lang="en-US" sz="4800" dirty="0"/>
              <a:t>High Valued Customer Analysis </a:t>
            </a:r>
          </a:p>
        </p:txBody>
      </p:sp>
      <p:sp>
        <p:nvSpPr>
          <p:cNvPr id="4" name="Subtitle 3"/>
          <p:cNvSpPr>
            <a:spLocks noGrp="1"/>
          </p:cNvSpPr>
          <p:nvPr>
            <p:ph type="subTitle" idx="1"/>
          </p:nvPr>
        </p:nvSpPr>
        <p:spPr>
          <a:xfrm>
            <a:off x="1065214" y="3550940"/>
            <a:ext cx="9061646" cy="2758380"/>
          </a:xfrm>
        </p:spPr>
        <p:txBody>
          <a:bodyPr>
            <a:normAutofit lnSpcReduction="10000"/>
          </a:bodyPr>
          <a:lstStyle/>
          <a:p>
            <a:r>
              <a:rPr lang="it-IT" dirty="0">
                <a:latin typeface="Arial Narrow" panose="020B0606020202030204" pitchFamily="34" charset="0"/>
                <a:cs typeface="Arial" panose="020B0604020202020204" pitchFamily="34" charset="0"/>
              </a:rPr>
              <a:t>IPBA BATCH-09 Group-d</a:t>
            </a:r>
          </a:p>
          <a:p>
            <a:endParaRPr lang="it-IT" dirty="0">
              <a:latin typeface="Arial Narrow" panose="020B0606020202030204" pitchFamily="34" charset="0"/>
              <a:cs typeface="Arial" panose="020B0604020202020204" pitchFamily="34" charset="0"/>
            </a:endParaRPr>
          </a:p>
          <a:p>
            <a:pPr marL="342900" indent="-342900">
              <a:buFont typeface="Wingdings" panose="05000000000000000000" pitchFamily="2" charset="2"/>
              <a:buChar char="q"/>
            </a:pPr>
            <a:r>
              <a:rPr lang="it-IT" dirty="0">
                <a:latin typeface="Arial Narrow" panose="020B0606020202030204" pitchFamily="34" charset="0"/>
                <a:cs typeface="Arial" panose="020B0604020202020204" pitchFamily="34" charset="0"/>
              </a:rPr>
              <a:t>Amit Sharma</a:t>
            </a:r>
          </a:p>
          <a:p>
            <a:pPr marL="342900" indent="-342900">
              <a:buFont typeface="Wingdings" panose="05000000000000000000" pitchFamily="2" charset="2"/>
              <a:buChar char="q"/>
            </a:pPr>
            <a:r>
              <a:rPr lang="it-IT" dirty="0">
                <a:latin typeface="Arial Narrow" panose="020B0606020202030204" pitchFamily="34" charset="0"/>
                <a:cs typeface="Arial" panose="020B0604020202020204" pitchFamily="34" charset="0"/>
              </a:rPr>
              <a:t>Anand Tiwari</a:t>
            </a:r>
          </a:p>
          <a:p>
            <a:pPr marL="342900" indent="-342900">
              <a:buFont typeface="Wingdings" panose="05000000000000000000" pitchFamily="2" charset="2"/>
              <a:buChar char="q"/>
            </a:pPr>
            <a:r>
              <a:rPr lang="it-IT" dirty="0">
                <a:latin typeface="Arial Narrow" panose="020B0606020202030204" pitchFamily="34" charset="0"/>
                <a:cs typeface="Arial" panose="020B0604020202020204" pitchFamily="34" charset="0"/>
              </a:rPr>
              <a:t>Haripriya Dittakavi</a:t>
            </a:r>
          </a:p>
          <a:p>
            <a:pPr marL="342900" indent="-342900">
              <a:buFont typeface="Wingdings" panose="05000000000000000000" pitchFamily="2" charset="2"/>
              <a:buChar char="q"/>
            </a:pPr>
            <a:r>
              <a:rPr lang="it-IT" dirty="0">
                <a:latin typeface="Arial Narrow" panose="020B0606020202030204" pitchFamily="34" charset="0"/>
                <a:cs typeface="Arial" panose="020B0604020202020204" pitchFamily="34" charset="0"/>
              </a:rPr>
              <a:t>Nikhil Kalsi</a:t>
            </a:r>
          </a:p>
          <a:p>
            <a:pPr marL="342900" indent="-342900">
              <a:buFont typeface="Wingdings" panose="05000000000000000000" pitchFamily="2" charset="2"/>
              <a:buChar char="q"/>
            </a:pPr>
            <a:r>
              <a:rPr lang="it-IT" dirty="0">
                <a:latin typeface="Arial Narrow" panose="020B0606020202030204" pitchFamily="34" charset="0"/>
                <a:cs typeface="Arial" panose="020B0604020202020204" pitchFamily="34" charset="0"/>
              </a:rPr>
              <a:t>Nishant Sharma</a:t>
            </a:r>
          </a:p>
          <a:p>
            <a:pPr marL="342900" indent="-342900">
              <a:buFont typeface="Wingdings" panose="05000000000000000000" pitchFamily="2" charset="2"/>
              <a:buChar char="q"/>
            </a:pPr>
            <a:r>
              <a:rPr lang="it-IT" dirty="0">
                <a:latin typeface="Arial Narrow" panose="020B0606020202030204" pitchFamily="34" charset="0"/>
                <a:cs typeface="Arial" panose="020B0604020202020204" pitchFamily="34" charset="0"/>
              </a:rPr>
              <a:t>Purvanshu Singhal</a:t>
            </a:r>
          </a:p>
          <a:p>
            <a:pPr marL="342900" indent="-342900">
              <a:buFont typeface="Wingdings" panose="05000000000000000000" pitchFamily="2" charset="2"/>
              <a:buChar char="q"/>
            </a:pPr>
            <a:r>
              <a:rPr lang="it-IT" dirty="0">
                <a:latin typeface="Arial Narrow" panose="020B0606020202030204" pitchFamily="34" charset="0"/>
                <a:cs typeface="Arial" panose="020B0604020202020204" pitchFamily="34" charset="0"/>
              </a:rPr>
              <a:t>Saraj Sadanand</a:t>
            </a:r>
          </a:p>
          <a:p>
            <a:pPr marL="342900" indent="-342900">
              <a:buFont typeface="Wingdings" panose="05000000000000000000" pitchFamily="2" charset="2"/>
              <a:buChar char="q"/>
            </a:pPr>
            <a:r>
              <a:rPr lang="it-IT" dirty="0">
                <a:latin typeface="Arial Narrow" panose="020B0606020202030204" pitchFamily="34" charset="0"/>
                <a:cs typeface="Arial" panose="020B0604020202020204" pitchFamily="34" charset="0"/>
              </a:rPr>
              <a:t>Urvashi Jain</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CE4F-196D-4BBC-85EA-1E64DEE1ED9A}"/>
              </a:ext>
            </a:extLst>
          </p:cNvPr>
          <p:cNvSpPr>
            <a:spLocks noGrp="1"/>
          </p:cNvSpPr>
          <p:nvPr>
            <p:ph type="title"/>
          </p:nvPr>
        </p:nvSpPr>
        <p:spPr>
          <a:xfrm>
            <a:off x="949601" y="624508"/>
            <a:ext cx="10782100" cy="985504"/>
          </a:xfrm>
        </p:spPr>
        <p:txBody>
          <a:bodyPr>
            <a:normAutofit fontScale="90000"/>
          </a:bodyPr>
          <a:lstStyle/>
          <a:p>
            <a:r>
              <a:rPr lang="en-US" sz="3100" dirty="0"/>
              <a:t>Cancelled Orders EDA – Product Category</a:t>
            </a:r>
            <a:br>
              <a:rPr lang="en-US" sz="3100" dirty="0"/>
            </a:br>
            <a:r>
              <a:rPr lang="en-US" sz="2700" dirty="0">
                <a:solidFill>
                  <a:schemeClr val="bg2">
                    <a:lumMod val="50000"/>
                    <a:lumOff val="50000"/>
                  </a:schemeClr>
                </a:solidFill>
              </a:rPr>
              <a:t>Electronic Products drive more than 60% of total value</a:t>
            </a:r>
            <a:br>
              <a:rPr lang="en-US" dirty="0"/>
            </a:br>
            <a:endParaRPr lang="en-IN" sz="2700" dirty="0"/>
          </a:p>
        </p:txBody>
      </p:sp>
      <p:sp>
        <p:nvSpPr>
          <p:cNvPr id="24" name="TextBox 23">
            <a:extLst>
              <a:ext uri="{FF2B5EF4-FFF2-40B4-BE49-F238E27FC236}">
                <a16:creationId xmlns:a16="http://schemas.microsoft.com/office/drawing/2014/main" id="{DE327A3F-B5CF-4F7C-B525-A23A1316F259}"/>
              </a:ext>
            </a:extLst>
          </p:cNvPr>
          <p:cNvSpPr txBox="1"/>
          <p:nvPr/>
        </p:nvSpPr>
        <p:spPr>
          <a:xfrm>
            <a:off x="395635" y="6290540"/>
            <a:ext cx="3528392" cy="369332"/>
          </a:xfrm>
          <a:prstGeom prst="rect">
            <a:avLst/>
          </a:prstGeom>
          <a:noFill/>
        </p:spPr>
        <p:txBody>
          <a:bodyPr wrap="square" rtlCol="0">
            <a:spAutoFit/>
          </a:bodyPr>
          <a:lstStyle/>
          <a:p>
            <a:r>
              <a:rPr lang="en-US" dirty="0"/>
              <a:t>Product Category Count</a:t>
            </a:r>
            <a:endParaRPr lang="en-IN" dirty="0"/>
          </a:p>
        </p:txBody>
      </p:sp>
      <p:sp>
        <p:nvSpPr>
          <p:cNvPr id="25" name="TextBox 24">
            <a:extLst>
              <a:ext uri="{FF2B5EF4-FFF2-40B4-BE49-F238E27FC236}">
                <a16:creationId xmlns:a16="http://schemas.microsoft.com/office/drawing/2014/main" id="{C1449727-E579-4D9F-BC58-7F7379E25FAF}"/>
              </a:ext>
            </a:extLst>
          </p:cNvPr>
          <p:cNvSpPr txBox="1"/>
          <p:nvPr/>
        </p:nvSpPr>
        <p:spPr>
          <a:xfrm>
            <a:off x="6278193" y="4823138"/>
            <a:ext cx="4283744" cy="369332"/>
          </a:xfrm>
          <a:prstGeom prst="rect">
            <a:avLst/>
          </a:prstGeom>
          <a:noFill/>
        </p:spPr>
        <p:txBody>
          <a:bodyPr wrap="square" rtlCol="0">
            <a:spAutoFit/>
          </a:bodyPr>
          <a:lstStyle/>
          <a:p>
            <a:r>
              <a:rPr lang="en-US" dirty="0"/>
              <a:t>Market Value for Each Product Category</a:t>
            </a:r>
            <a:endParaRPr lang="en-IN" dirty="0"/>
          </a:p>
        </p:txBody>
      </p:sp>
      <p:sp>
        <p:nvSpPr>
          <p:cNvPr id="26" name="TextBox 25">
            <a:extLst>
              <a:ext uri="{FF2B5EF4-FFF2-40B4-BE49-F238E27FC236}">
                <a16:creationId xmlns:a16="http://schemas.microsoft.com/office/drawing/2014/main" id="{09F3874E-FC21-4116-BF10-869897B32443}"/>
              </a:ext>
            </a:extLst>
          </p:cNvPr>
          <p:cNvSpPr txBox="1"/>
          <p:nvPr/>
        </p:nvSpPr>
        <p:spPr>
          <a:xfrm>
            <a:off x="341312" y="1680180"/>
            <a:ext cx="5334078"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Mobiles and tablets, Men Fashion and Appliances top the cancelled orders as per Category count</a:t>
            </a:r>
          </a:p>
          <a:p>
            <a:pPr marL="285750" indent="-285750">
              <a:buFont typeface="Wingdings" panose="05000000000000000000" pitchFamily="2" charset="2"/>
              <a:buChar char="Ø"/>
            </a:pPr>
            <a:r>
              <a:rPr lang="en-US" dirty="0"/>
              <a:t>Electronic products show max cancellation as per Market Value</a:t>
            </a:r>
          </a:p>
        </p:txBody>
      </p:sp>
      <p:pic>
        <p:nvPicPr>
          <p:cNvPr id="8" name="Picture 7">
            <a:extLst>
              <a:ext uri="{FF2B5EF4-FFF2-40B4-BE49-F238E27FC236}">
                <a16:creationId xmlns:a16="http://schemas.microsoft.com/office/drawing/2014/main" id="{4FBCF9C9-04BF-4872-8692-3E3802063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193" y="1802859"/>
            <a:ext cx="5453508" cy="2879943"/>
          </a:xfrm>
          <a:prstGeom prst="rect">
            <a:avLst/>
          </a:prstGeom>
        </p:spPr>
      </p:pic>
      <p:pic>
        <p:nvPicPr>
          <p:cNvPr id="10" name="Picture 9">
            <a:extLst>
              <a:ext uri="{FF2B5EF4-FFF2-40B4-BE49-F238E27FC236}">
                <a16:creationId xmlns:a16="http://schemas.microsoft.com/office/drawing/2014/main" id="{B82FC3B9-4F8E-437B-AABE-DF7F7BF0E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24" y="3429000"/>
            <a:ext cx="5334078" cy="2840912"/>
          </a:xfrm>
          <a:prstGeom prst="rect">
            <a:avLst/>
          </a:prstGeom>
        </p:spPr>
      </p:pic>
      <p:sp>
        <p:nvSpPr>
          <p:cNvPr id="9" name="Oval 8">
            <a:extLst>
              <a:ext uri="{FF2B5EF4-FFF2-40B4-BE49-F238E27FC236}">
                <a16:creationId xmlns:a16="http://schemas.microsoft.com/office/drawing/2014/main" id="{2299E451-8F56-4E9C-BFFE-48D42E5F2CAA}"/>
              </a:ext>
            </a:extLst>
          </p:cNvPr>
          <p:cNvSpPr/>
          <p:nvPr/>
        </p:nvSpPr>
        <p:spPr>
          <a:xfrm rot="660243">
            <a:off x="7173968" y="1999019"/>
            <a:ext cx="3631568" cy="1098397"/>
          </a:xfrm>
          <a:prstGeom prst="ellipse">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FC3CE643-2D07-4210-BC18-0E8197F76FB1}"/>
              </a:ext>
            </a:extLst>
          </p:cNvPr>
          <p:cNvCxnSpPr>
            <a:cxnSpLocks/>
          </p:cNvCxnSpPr>
          <p:nvPr/>
        </p:nvCxnSpPr>
        <p:spPr>
          <a:xfrm>
            <a:off x="2159831" y="2708920"/>
            <a:ext cx="573478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7E035B72-0376-49EF-80EF-D4FD5AE38526}"/>
              </a:ext>
            </a:extLst>
          </p:cNvPr>
          <p:cNvSpPr/>
          <p:nvPr/>
        </p:nvSpPr>
        <p:spPr>
          <a:xfrm>
            <a:off x="765820" y="3475709"/>
            <a:ext cx="1584176" cy="2794203"/>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034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CE4F-196D-4BBC-85EA-1E64DEE1ED9A}"/>
              </a:ext>
            </a:extLst>
          </p:cNvPr>
          <p:cNvSpPr>
            <a:spLocks noGrp="1"/>
          </p:cNvSpPr>
          <p:nvPr>
            <p:ph type="title"/>
          </p:nvPr>
        </p:nvSpPr>
        <p:spPr>
          <a:xfrm>
            <a:off x="981843" y="359833"/>
            <a:ext cx="11206981" cy="1409529"/>
          </a:xfrm>
        </p:spPr>
        <p:txBody>
          <a:bodyPr>
            <a:normAutofit/>
          </a:bodyPr>
          <a:lstStyle/>
          <a:p>
            <a:r>
              <a:rPr lang="en-US" sz="3100" dirty="0"/>
              <a:t>Cancelled Orders EDA – Payment Method</a:t>
            </a:r>
            <a:br>
              <a:rPr lang="en-US" sz="3100" dirty="0"/>
            </a:br>
            <a:endParaRPr lang="en-IN" sz="2000" dirty="0">
              <a:solidFill>
                <a:schemeClr val="bg2">
                  <a:lumMod val="50000"/>
                  <a:lumOff val="50000"/>
                </a:schemeClr>
              </a:solidFill>
            </a:endParaRPr>
          </a:p>
        </p:txBody>
      </p:sp>
      <p:sp>
        <p:nvSpPr>
          <p:cNvPr id="24" name="TextBox 23">
            <a:extLst>
              <a:ext uri="{FF2B5EF4-FFF2-40B4-BE49-F238E27FC236}">
                <a16:creationId xmlns:a16="http://schemas.microsoft.com/office/drawing/2014/main" id="{DE327A3F-B5CF-4F7C-B525-A23A1316F259}"/>
              </a:ext>
            </a:extLst>
          </p:cNvPr>
          <p:cNvSpPr txBox="1"/>
          <p:nvPr/>
        </p:nvSpPr>
        <p:spPr>
          <a:xfrm>
            <a:off x="395635" y="6290540"/>
            <a:ext cx="3528392" cy="369332"/>
          </a:xfrm>
          <a:prstGeom prst="rect">
            <a:avLst/>
          </a:prstGeom>
          <a:noFill/>
        </p:spPr>
        <p:txBody>
          <a:bodyPr wrap="square" rtlCol="0">
            <a:spAutoFit/>
          </a:bodyPr>
          <a:lstStyle/>
          <a:p>
            <a:r>
              <a:rPr lang="en-US" dirty="0"/>
              <a:t>Payment Method Count</a:t>
            </a:r>
            <a:endParaRPr lang="en-IN" dirty="0"/>
          </a:p>
        </p:txBody>
      </p:sp>
      <p:sp>
        <p:nvSpPr>
          <p:cNvPr id="25" name="TextBox 24">
            <a:extLst>
              <a:ext uri="{FF2B5EF4-FFF2-40B4-BE49-F238E27FC236}">
                <a16:creationId xmlns:a16="http://schemas.microsoft.com/office/drawing/2014/main" id="{C1449727-E579-4D9F-BC58-7F7379E25FAF}"/>
              </a:ext>
            </a:extLst>
          </p:cNvPr>
          <p:cNvSpPr txBox="1"/>
          <p:nvPr/>
        </p:nvSpPr>
        <p:spPr>
          <a:xfrm>
            <a:off x="6016624" y="5661248"/>
            <a:ext cx="4283744" cy="369332"/>
          </a:xfrm>
          <a:prstGeom prst="rect">
            <a:avLst/>
          </a:prstGeom>
          <a:noFill/>
        </p:spPr>
        <p:txBody>
          <a:bodyPr wrap="square" rtlCol="0">
            <a:spAutoFit/>
          </a:bodyPr>
          <a:lstStyle/>
          <a:p>
            <a:r>
              <a:rPr lang="en-US" dirty="0"/>
              <a:t>Market Value For Each Payment Method</a:t>
            </a:r>
            <a:endParaRPr lang="en-IN" dirty="0"/>
          </a:p>
        </p:txBody>
      </p:sp>
      <p:pic>
        <p:nvPicPr>
          <p:cNvPr id="5" name="Picture 4">
            <a:extLst>
              <a:ext uri="{FF2B5EF4-FFF2-40B4-BE49-F238E27FC236}">
                <a16:creationId xmlns:a16="http://schemas.microsoft.com/office/drawing/2014/main" id="{4AECA02D-94A2-43C9-AFFD-8ACBE8770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88" y="3429000"/>
            <a:ext cx="5310241" cy="2828217"/>
          </a:xfrm>
          <a:prstGeom prst="rect">
            <a:avLst/>
          </a:prstGeom>
        </p:spPr>
      </p:pic>
      <p:pic>
        <p:nvPicPr>
          <p:cNvPr id="9" name="Picture 8">
            <a:extLst>
              <a:ext uri="{FF2B5EF4-FFF2-40B4-BE49-F238E27FC236}">
                <a16:creationId xmlns:a16="http://schemas.microsoft.com/office/drawing/2014/main" id="{ADEAEB40-62D8-411C-BD0C-DD5BFBD9B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952" y="2757443"/>
            <a:ext cx="5400601" cy="2852003"/>
          </a:xfrm>
          <a:prstGeom prst="rect">
            <a:avLst/>
          </a:prstGeom>
        </p:spPr>
      </p:pic>
      <p:sp>
        <p:nvSpPr>
          <p:cNvPr id="10" name="TextBox 9">
            <a:extLst>
              <a:ext uri="{FF2B5EF4-FFF2-40B4-BE49-F238E27FC236}">
                <a16:creationId xmlns:a16="http://schemas.microsoft.com/office/drawing/2014/main" id="{F2283791-E668-4D78-80E5-26EA81F30621}"/>
              </a:ext>
            </a:extLst>
          </p:cNvPr>
          <p:cNvSpPr txBox="1"/>
          <p:nvPr/>
        </p:nvSpPr>
        <p:spPr>
          <a:xfrm>
            <a:off x="117748" y="1821165"/>
            <a:ext cx="6912768"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Easy Pay and Pay Axis contributing to the highest cancelled order. </a:t>
            </a:r>
          </a:p>
          <a:p>
            <a:pPr marL="285750" indent="-285750">
              <a:buFont typeface="Wingdings" panose="05000000000000000000" pitchFamily="2" charset="2"/>
              <a:buChar char="Ø"/>
            </a:pPr>
            <a:r>
              <a:rPr lang="en-US" dirty="0"/>
              <a:t>Payment ubi credit card and Bank Alfalah have the highest market value cancelled order (&gt; 25000).</a:t>
            </a:r>
            <a:endParaRPr lang="en-IN" dirty="0"/>
          </a:p>
        </p:txBody>
      </p:sp>
      <p:sp>
        <p:nvSpPr>
          <p:cNvPr id="8" name="Rectangle: Rounded Corners 7">
            <a:extLst>
              <a:ext uri="{FF2B5EF4-FFF2-40B4-BE49-F238E27FC236}">
                <a16:creationId xmlns:a16="http://schemas.microsoft.com/office/drawing/2014/main" id="{0BD1ED74-9F40-41F6-8E48-AF20859758B4}"/>
              </a:ext>
            </a:extLst>
          </p:cNvPr>
          <p:cNvSpPr/>
          <p:nvPr/>
        </p:nvSpPr>
        <p:spPr>
          <a:xfrm>
            <a:off x="837828" y="3475709"/>
            <a:ext cx="1008112" cy="2761603"/>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4A05FD9-E096-491D-843B-12B39D0FB4EE}"/>
              </a:ext>
            </a:extLst>
          </p:cNvPr>
          <p:cNvSpPr/>
          <p:nvPr/>
        </p:nvSpPr>
        <p:spPr>
          <a:xfrm>
            <a:off x="6479987" y="2996952"/>
            <a:ext cx="4871009" cy="610716"/>
          </a:xfrm>
          <a:prstGeom prst="ellipse">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Arrow Connector 3">
            <a:extLst>
              <a:ext uri="{FF2B5EF4-FFF2-40B4-BE49-F238E27FC236}">
                <a16:creationId xmlns:a16="http://schemas.microsoft.com/office/drawing/2014/main" id="{D7E104DC-2164-4BFF-ADA3-1F51A3896B6B}"/>
              </a:ext>
            </a:extLst>
          </p:cNvPr>
          <p:cNvCxnSpPr>
            <a:cxnSpLocks/>
          </p:cNvCxnSpPr>
          <p:nvPr/>
        </p:nvCxnSpPr>
        <p:spPr>
          <a:xfrm>
            <a:off x="3718148" y="2492896"/>
            <a:ext cx="2880320" cy="6480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02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4604-A61D-41E2-8E8C-44A5EDC680F4}"/>
              </a:ext>
            </a:extLst>
          </p:cNvPr>
          <p:cNvSpPr>
            <a:spLocks noGrp="1"/>
          </p:cNvSpPr>
          <p:nvPr>
            <p:ph type="title"/>
          </p:nvPr>
        </p:nvSpPr>
        <p:spPr>
          <a:xfrm>
            <a:off x="1500634" y="608856"/>
            <a:ext cx="9144001" cy="1371600"/>
          </a:xfrm>
        </p:spPr>
        <p:txBody>
          <a:bodyPr>
            <a:normAutofit fontScale="90000"/>
          </a:bodyPr>
          <a:lstStyle/>
          <a:p>
            <a:r>
              <a:rPr lang="en-US" dirty="0"/>
              <a:t>Cancelled Orders EDA : Top Contributors</a:t>
            </a:r>
            <a:br>
              <a:rPr lang="en-US" dirty="0"/>
            </a:br>
            <a:r>
              <a:rPr lang="en-US" sz="2200" dirty="0">
                <a:solidFill>
                  <a:schemeClr val="bg2">
                    <a:lumMod val="50000"/>
                    <a:lumOff val="50000"/>
                  </a:schemeClr>
                </a:solidFill>
              </a:rPr>
              <a:t>20% of total cancelled order value is contributed by 100 customers. Business can focus on understanding the needs of these customers and convert them to business realized.</a:t>
            </a:r>
            <a:endParaRPr lang="en-IN" sz="2200" dirty="0"/>
          </a:p>
        </p:txBody>
      </p:sp>
      <p:pic>
        <p:nvPicPr>
          <p:cNvPr id="5" name="Content Placeholder 4">
            <a:extLst>
              <a:ext uri="{FF2B5EF4-FFF2-40B4-BE49-F238E27FC236}">
                <a16:creationId xmlns:a16="http://schemas.microsoft.com/office/drawing/2014/main" id="{C37CE7ED-96B4-45A9-B168-278D1E2D14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413" y="2492896"/>
            <a:ext cx="7102821" cy="3756248"/>
          </a:xfrm>
        </p:spPr>
      </p:pic>
    </p:spTree>
    <p:extLst>
      <p:ext uri="{BB962C8B-B14F-4D97-AF65-F5344CB8AC3E}">
        <p14:creationId xmlns:p14="http://schemas.microsoft.com/office/powerpoint/2010/main" val="309328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CF188-EAE9-4A28-93D6-49298BEFD947}"/>
              </a:ext>
            </a:extLst>
          </p:cNvPr>
          <p:cNvSpPr>
            <a:spLocks noGrp="1"/>
          </p:cNvSpPr>
          <p:nvPr>
            <p:ph type="title"/>
          </p:nvPr>
        </p:nvSpPr>
        <p:spPr>
          <a:xfrm>
            <a:off x="909836" y="1700808"/>
            <a:ext cx="8692399" cy="2819400"/>
          </a:xfrm>
        </p:spPr>
        <p:txBody>
          <a:bodyPr/>
          <a:lstStyle/>
          <a:p>
            <a:r>
              <a:rPr lang="en-IN" dirty="0"/>
              <a:t>Identification Of </a:t>
            </a:r>
            <a:br>
              <a:rPr lang="en-IN" dirty="0"/>
            </a:br>
            <a:r>
              <a:rPr lang="en-IN" dirty="0"/>
              <a:t>High Value Customers</a:t>
            </a:r>
            <a:br>
              <a:rPr lang="en-IN" dirty="0"/>
            </a:br>
            <a:endParaRPr lang="en-IN" dirty="0"/>
          </a:p>
        </p:txBody>
      </p:sp>
      <p:sp>
        <p:nvSpPr>
          <p:cNvPr id="3" name="Text Placeholder 2">
            <a:extLst>
              <a:ext uri="{FF2B5EF4-FFF2-40B4-BE49-F238E27FC236}">
                <a16:creationId xmlns:a16="http://schemas.microsoft.com/office/drawing/2014/main" id="{74B1951E-83DE-4AB3-86FB-64188C68E726}"/>
              </a:ext>
            </a:extLst>
          </p:cNvPr>
          <p:cNvSpPr>
            <a:spLocks noGrp="1"/>
          </p:cNvSpPr>
          <p:nvPr>
            <p:ph type="body" idx="1"/>
          </p:nvPr>
        </p:nvSpPr>
        <p:spPr>
          <a:xfrm>
            <a:off x="1053852" y="4149080"/>
            <a:ext cx="8687333" cy="609601"/>
          </a:xfrm>
        </p:spPr>
        <p:txBody>
          <a:bodyPr/>
          <a:lstStyle/>
          <a:p>
            <a:r>
              <a:rPr lang="en-US" dirty="0"/>
              <a:t>Approach 1 : RFM SCORING</a:t>
            </a:r>
            <a:endParaRPr lang="en-IN" dirty="0"/>
          </a:p>
        </p:txBody>
      </p:sp>
    </p:spTree>
    <p:extLst>
      <p:ext uri="{BB962C8B-B14F-4D97-AF65-F5344CB8AC3E}">
        <p14:creationId xmlns:p14="http://schemas.microsoft.com/office/powerpoint/2010/main" val="184517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B37E-674C-4E30-9D70-A430A9FA2C38}"/>
              </a:ext>
            </a:extLst>
          </p:cNvPr>
          <p:cNvSpPr>
            <a:spLocks noGrp="1"/>
          </p:cNvSpPr>
          <p:nvPr>
            <p:ph type="title"/>
          </p:nvPr>
        </p:nvSpPr>
        <p:spPr>
          <a:xfrm>
            <a:off x="1522412" y="381615"/>
            <a:ext cx="9144001" cy="1371600"/>
          </a:xfrm>
        </p:spPr>
        <p:txBody>
          <a:bodyPr/>
          <a:lstStyle/>
          <a:p>
            <a:r>
              <a:rPr lang="en-US" dirty="0"/>
              <a:t>RFM MODEL</a:t>
            </a:r>
            <a:endParaRPr lang="en-IN" dirty="0"/>
          </a:p>
        </p:txBody>
      </p:sp>
      <p:sp>
        <p:nvSpPr>
          <p:cNvPr id="3" name="Content Placeholder 2">
            <a:extLst>
              <a:ext uri="{FF2B5EF4-FFF2-40B4-BE49-F238E27FC236}">
                <a16:creationId xmlns:a16="http://schemas.microsoft.com/office/drawing/2014/main" id="{5AFC366F-ACC6-4D96-B52B-43159F214CC4}"/>
              </a:ext>
            </a:extLst>
          </p:cNvPr>
          <p:cNvSpPr>
            <a:spLocks noGrp="1"/>
          </p:cNvSpPr>
          <p:nvPr>
            <p:ph sz="half" idx="1"/>
          </p:nvPr>
        </p:nvSpPr>
        <p:spPr>
          <a:xfrm>
            <a:off x="1053852" y="4581128"/>
            <a:ext cx="9342159" cy="1938992"/>
          </a:xfrm>
        </p:spPr>
        <p:txBody>
          <a:bodyPr>
            <a:normAutofit fontScale="92500" lnSpcReduction="20000"/>
          </a:bodyPr>
          <a:lstStyle/>
          <a:p>
            <a:pPr marL="0" indent="0">
              <a:buNone/>
            </a:pPr>
            <a:endParaRPr lang="en-US" sz="3200" dirty="0"/>
          </a:p>
          <a:p>
            <a:r>
              <a:rPr lang="en-US" sz="2600" dirty="0"/>
              <a:t>Recency : How recently the customers have made a purchase.</a:t>
            </a:r>
          </a:p>
          <a:p>
            <a:r>
              <a:rPr lang="en-US" sz="2600" dirty="0"/>
              <a:t>Frequency :  How frequently they make purchases </a:t>
            </a:r>
          </a:p>
          <a:p>
            <a:r>
              <a:rPr lang="en-US" sz="2600" dirty="0"/>
              <a:t>Monetary : How much a customer usually spends on the website</a:t>
            </a:r>
            <a:endParaRPr lang="en-IN" sz="2600" dirty="0"/>
          </a:p>
        </p:txBody>
      </p:sp>
      <p:sp>
        <p:nvSpPr>
          <p:cNvPr id="9" name="TextBox 8">
            <a:extLst>
              <a:ext uri="{FF2B5EF4-FFF2-40B4-BE49-F238E27FC236}">
                <a16:creationId xmlns:a16="http://schemas.microsoft.com/office/drawing/2014/main" id="{8EBD31D6-25FA-4011-8212-5C82E1B73433}"/>
              </a:ext>
            </a:extLst>
          </p:cNvPr>
          <p:cNvSpPr txBox="1"/>
          <p:nvPr/>
        </p:nvSpPr>
        <p:spPr>
          <a:xfrm>
            <a:off x="1522412" y="1864856"/>
            <a:ext cx="4716016" cy="2492990"/>
          </a:xfrm>
          <a:prstGeom prst="rect">
            <a:avLst/>
          </a:prstGeom>
          <a:noFill/>
        </p:spPr>
        <p:txBody>
          <a:bodyPr wrap="square" rtlCol="0">
            <a:spAutoFit/>
          </a:bodyPr>
          <a:lstStyle/>
          <a:p>
            <a:pPr marL="0" indent="0">
              <a:buNone/>
            </a:pPr>
            <a:r>
              <a:rPr lang="en-US" dirty="0"/>
              <a:t>The RFM model is a behavioral segmentation method that allows you to segment and analyze customers based on three variables in your historical data: </a:t>
            </a:r>
          </a:p>
          <a:p>
            <a:pPr marL="0" indent="0">
              <a:buNone/>
            </a:pPr>
            <a:endParaRPr lang="en-US" dirty="0"/>
          </a:p>
          <a:p>
            <a:pPr marL="0" indent="0">
              <a:buNone/>
            </a:pPr>
            <a:r>
              <a:rPr lang="en-US" sz="2400" dirty="0"/>
              <a:t>Recency (R), Frequency (F), and Monetary value (M).</a:t>
            </a:r>
          </a:p>
          <a:p>
            <a:endParaRPr lang="en-IN" dirty="0"/>
          </a:p>
        </p:txBody>
      </p:sp>
      <p:pic>
        <p:nvPicPr>
          <p:cNvPr id="11" name="Picture 10">
            <a:extLst>
              <a:ext uri="{FF2B5EF4-FFF2-40B4-BE49-F238E27FC236}">
                <a16:creationId xmlns:a16="http://schemas.microsoft.com/office/drawing/2014/main" id="{19644C13-C76B-4A18-B475-E11CCF9EF5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6460" y="1864856"/>
            <a:ext cx="5152819" cy="2716272"/>
          </a:xfrm>
          <a:prstGeom prst="rect">
            <a:avLst/>
          </a:prstGeom>
          <a:effectLst>
            <a:glow rad="63500">
              <a:schemeClr val="accent1">
                <a:satMod val="175000"/>
                <a:alpha val="90000"/>
              </a:schemeClr>
            </a:glow>
            <a:outerShdw blurRad="50800" dist="38100" dir="18900000" algn="bl" rotWithShape="0">
              <a:prstClr val="black">
                <a:alpha val="54000"/>
              </a:prstClr>
            </a:outerShdw>
          </a:effectLst>
        </p:spPr>
      </p:pic>
    </p:spTree>
    <p:extLst>
      <p:ext uri="{BB962C8B-B14F-4D97-AF65-F5344CB8AC3E}">
        <p14:creationId xmlns:p14="http://schemas.microsoft.com/office/powerpoint/2010/main" val="257470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F1B5-1FA1-482F-B05E-EA44D28ED91F}"/>
              </a:ext>
            </a:extLst>
          </p:cNvPr>
          <p:cNvSpPr>
            <a:spLocks noGrp="1"/>
          </p:cNvSpPr>
          <p:nvPr>
            <p:ph type="title"/>
          </p:nvPr>
        </p:nvSpPr>
        <p:spPr/>
        <p:txBody>
          <a:bodyPr>
            <a:normAutofit/>
          </a:bodyPr>
          <a:lstStyle/>
          <a:p>
            <a:r>
              <a:rPr lang="en-IN" dirty="0"/>
              <a:t>RFM ANALYSIS METHODOLOGY</a:t>
            </a:r>
            <a:br>
              <a:rPr lang="en-IN" dirty="0"/>
            </a:br>
            <a:r>
              <a:rPr lang="en-IN" sz="2200" dirty="0">
                <a:latin typeface="+mn-lt"/>
              </a:rPr>
              <a:t>Allows Business to find answers to the following questions :</a:t>
            </a:r>
          </a:p>
        </p:txBody>
      </p:sp>
      <p:pic>
        <p:nvPicPr>
          <p:cNvPr id="5" name="Content Placeholder 4">
            <a:extLst>
              <a:ext uri="{FF2B5EF4-FFF2-40B4-BE49-F238E27FC236}">
                <a16:creationId xmlns:a16="http://schemas.microsoft.com/office/drawing/2014/main" id="{AA94437E-B5C3-4F4A-85F7-6E9B1DF2F29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13893" y="2396720"/>
            <a:ext cx="4968552" cy="3480552"/>
          </a:xfrm>
        </p:spPr>
      </p:pic>
      <p:sp>
        <p:nvSpPr>
          <p:cNvPr id="6" name="Content Placeholder 5">
            <a:extLst>
              <a:ext uri="{FF2B5EF4-FFF2-40B4-BE49-F238E27FC236}">
                <a16:creationId xmlns:a16="http://schemas.microsoft.com/office/drawing/2014/main" id="{E92B7435-6E59-4319-89DE-472BF070C260}"/>
              </a:ext>
            </a:extLst>
          </p:cNvPr>
          <p:cNvSpPr>
            <a:spLocks noGrp="1"/>
          </p:cNvSpPr>
          <p:nvPr>
            <p:ph sz="half" idx="2"/>
          </p:nvPr>
        </p:nvSpPr>
        <p:spPr>
          <a:xfrm>
            <a:off x="6814492" y="2396720"/>
            <a:ext cx="4419600" cy="3922944"/>
          </a:xfrm>
        </p:spPr>
        <p:txBody>
          <a:bodyPr>
            <a:normAutofit fontScale="77500" lnSpcReduction="20000"/>
          </a:bodyPr>
          <a:lstStyle/>
          <a:p>
            <a:r>
              <a:rPr lang="en-US" dirty="0"/>
              <a:t>Who are the loyal customers?</a:t>
            </a:r>
          </a:p>
          <a:p>
            <a:r>
              <a:rPr lang="en-US" dirty="0"/>
              <a:t>Which customers must be retained?</a:t>
            </a:r>
          </a:p>
          <a:p>
            <a:r>
              <a:rPr lang="en-US" dirty="0"/>
              <a:t>Which customers have the potential to convert into regular profitable customers?</a:t>
            </a:r>
          </a:p>
          <a:p>
            <a:r>
              <a:rPr lang="en-US" dirty="0"/>
              <a:t>Who are those inconsistent customers who don’t engage regularly with the website?</a:t>
            </a:r>
          </a:p>
          <a:p>
            <a:r>
              <a:rPr lang="en-US" dirty="0"/>
              <a:t>Which group of customers is most probable to respond to your campaign?</a:t>
            </a:r>
          </a:p>
          <a:p>
            <a:r>
              <a:rPr lang="en-US" dirty="0"/>
              <a:t>Who are the churned out customers and who are about to churn?</a:t>
            </a:r>
            <a:endParaRPr lang="en-IN" dirty="0"/>
          </a:p>
        </p:txBody>
      </p:sp>
    </p:spTree>
    <p:extLst>
      <p:ext uri="{BB962C8B-B14F-4D97-AF65-F5344CB8AC3E}">
        <p14:creationId xmlns:p14="http://schemas.microsoft.com/office/powerpoint/2010/main" val="246285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89642-D58A-464D-AEFE-AA7FC7E4A985}"/>
              </a:ext>
            </a:extLst>
          </p:cNvPr>
          <p:cNvSpPr>
            <a:spLocks noGrp="1"/>
          </p:cNvSpPr>
          <p:nvPr>
            <p:ph type="title"/>
          </p:nvPr>
        </p:nvSpPr>
        <p:spPr>
          <a:xfrm>
            <a:off x="1423529" y="620688"/>
            <a:ext cx="9756577" cy="1371600"/>
          </a:xfrm>
        </p:spPr>
        <p:txBody>
          <a:bodyPr/>
          <a:lstStyle/>
          <a:p>
            <a:r>
              <a:rPr lang="en-US" dirty="0">
                <a:solidFill>
                  <a:schemeClr val="bg2">
                    <a:lumMod val="50000"/>
                    <a:lumOff val="50000"/>
                  </a:schemeClr>
                </a:solidFill>
              </a:rPr>
              <a:t>Customer Segmentation Based on RFM Scores</a:t>
            </a:r>
            <a:br>
              <a:rPr lang="en-US" dirty="0"/>
            </a:br>
            <a:endParaRPr lang="en-IN" dirty="0"/>
          </a:p>
        </p:txBody>
      </p:sp>
      <p:pic>
        <p:nvPicPr>
          <p:cNvPr id="8" name="Content Placeholder 7">
            <a:extLst>
              <a:ext uri="{FF2B5EF4-FFF2-40B4-BE49-F238E27FC236}">
                <a16:creationId xmlns:a16="http://schemas.microsoft.com/office/drawing/2014/main" id="{524C53AE-4325-4E70-8CB5-513136E884F1}"/>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548255" y="1844824"/>
            <a:ext cx="5868146" cy="18582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Content Placeholder 5">
            <a:extLst>
              <a:ext uri="{FF2B5EF4-FFF2-40B4-BE49-F238E27FC236}">
                <a16:creationId xmlns:a16="http://schemas.microsoft.com/office/drawing/2014/main" id="{7EF2D7F5-728C-4543-B951-DF8F674040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790156" y="4005064"/>
            <a:ext cx="6828397" cy="23266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01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00C0D-67F9-4174-82C2-B220FF2C6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407" y="709143"/>
            <a:ext cx="5140468" cy="2684884"/>
          </a:xfrm>
          <a:prstGeom prst="rect">
            <a:avLst/>
          </a:prstGeom>
          <a:effectLst>
            <a:innerShdw blurRad="63500" dist="50800" dir="13500000">
              <a:prstClr val="black">
                <a:alpha val="50000"/>
              </a:prstClr>
            </a:innerShdw>
          </a:effectLst>
        </p:spPr>
      </p:pic>
      <p:pic>
        <p:nvPicPr>
          <p:cNvPr id="6" name="Picture 5">
            <a:extLst>
              <a:ext uri="{FF2B5EF4-FFF2-40B4-BE49-F238E27FC236}">
                <a16:creationId xmlns:a16="http://schemas.microsoft.com/office/drawing/2014/main" id="{9CEA5506-E399-4336-B8FC-A424B0232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380" y="3588290"/>
            <a:ext cx="6253946" cy="3121691"/>
          </a:xfrm>
          <a:prstGeom prst="rect">
            <a:avLst/>
          </a:prstGeom>
          <a:effectLst>
            <a:innerShdw blurRad="63500" dist="50800" dir="13500000">
              <a:prstClr val="black">
                <a:alpha val="50000"/>
              </a:prstClr>
            </a:innerShdw>
          </a:effectLst>
        </p:spPr>
      </p:pic>
      <p:sp>
        <p:nvSpPr>
          <p:cNvPr id="7" name="TextBox 6">
            <a:extLst>
              <a:ext uri="{FF2B5EF4-FFF2-40B4-BE49-F238E27FC236}">
                <a16:creationId xmlns:a16="http://schemas.microsoft.com/office/drawing/2014/main" id="{FCB04C2B-B8BD-4483-815F-841CDF8F5594}"/>
              </a:ext>
            </a:extLst>
          </p:cNvPr>
          <p:cNvSpPr txBox="1"/>
          <p:nvPr/>
        </p:nvSpPr>
        <p:spPr>
          <a:xfrm>
            <a:off x="765820" y="3486626"/>
            <a:ext cx="4176464" cy="120032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softEdge rad="317500"/>
          </a:effectLst>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US" dirty="0">
                <a:solidFill>
                  <a:srgbClr val="FFFF00"/>
                </a:solidFill>
              </a:rPr>
              <a:t>Promising and Hibernating Customers show High Variation.</a:t>
            </a:r>
          </a:p>
          <a:p>
            <a:pPr marL="285750" indent="-285750">
              <a:buFont typeface="Arial" panose="020B0604020202020204" pitchFamily="34" charset="0"/>
              <a:buChar char="•"/>
            </a:pPr>
            <a:r>
              <a:rPr lang="en-US" dirty="0">
                <a:solidFill>
                  <a:srgbClr val="FFFF00"/>
                </a:solidFill>
              </a:rPr>
              <a:t>Champions and Loyal Customers have the least variation in terms of Recency</a:t>
            </a:r>
            <a:endParaRPr lang="en-IN" dirty="0">
              <a:solidFill>
                <a:srgbClr val="FFFF00"/>
              </a:solidFill>
            </a:endParaRPr>
          </a:p>
        </p:txBody>
      </p:sp>
      <p:sp>
        <p:nvSpPr>
          <p:cNvPr id="8" name="TextBox 7">
            <a:extLst>
              <a:ext uri="{FF2B5EF4-FFF2-40B4-BE49-F238E27FC236}">
                <a16:creationId xmlns:a16="http://schemas.microsoft.com/office/drawing/2014/main" id="{8B7639BA-DA2A-41F1-83BF-BAA7AE5DA6D4}"/>
              </a:ext>
            </a:extLst>
          </p:cNvPr>
          <p:cNvSpPr txBox="1"/>
          <p:nvPr/>
        </p:nvSpPr>
        <p:spPr>
          <a:xfrm>
            <a:off x="8292256" y="2302326"/>
            <a:ext cx="3240360" cy="92333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softEdge rad="127000"/>
          </a:effectLst>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rgbClr val="FFFF00"/>
                </a:solidFill>
              </a:rPr>
              <a:t>Champions &amp; Loyal Customers contribute 46% of total order frequency</a:t>
            </a:r>
            <a:endParaRPr lang="en-IN" dirty="0">
              <a:solidFill>
                <a:srgbClr val="FFFF00"/>
              </a:solidFill>
            </a:endParaRPr>
          </a:p>
        </p:txBody>
      </p:sp>
      <p:sp>
        <p:nvSpPr>
          <p:cNvPr id="11" name="Title 10">
            <a:extLst>
              <a:ext uri="{FF2B5EF4-FFF2-40B4-BE49-F238E27FC236}">
                <a16:creationId xmlns:a16="http://schemas.microsoft.com/office/drawing/2014/main" id="{EF2D2B55-FF0D-43B7-AE07-54F7E4B316E2}"/>
              </a:ext>
            </a:extLst>
          </p:cNvPr>
          <p:cNvSpPr>
            <a:spLocks noGrp="1"/>
          </p:cNvSpPr>
          <p:nvPr>
            <p:ph type="title"/>
          </p:nvPr>
        </p:nvSpPr>
        <p:spPr>
          <a:xfrm>
            <a:off x="7030516" y="381000"/>
            <a:ext cx="3635898" cy="887760"/>
          </a:xfrm>
        </p:spPr>
        <p:txBody>
          <a:bodyPr>
            <a:normAutofit fontScale="90000"/>
          </a:bodyPr>
          <a:lstStyle/>
          <a:p>
            <a:r>
              <a:rPr lang="en-US" dirty="0">
                <a:solidFill>
                  <a:schemeClr val="bg2">
                    <a:lumMod val="50000"/>
                    <a:lumOff val="50000"/>
                  </a:schemeClr>
                </a:solidFill>
              </a:rPr>
              <a:t>Clustering Insights</a:t>
            </a:r>
            <a:endParaRPr lang="en-IN" dirty="0">
              <a:solidFill>
                <a:schemeClr val="bg2">
                  <a:lumMod val="50000"/>
                  <a:lumOff val="50000"/>
                </a:schemeClr>
              </a:solidFill>
            </a:endParaRPr>
          </a:p>
        </p:txBody>
      </p:sp>
      <p:cxnSp>
        <p:nvCxnSpPr>
          <p:cNvPr id="13" name="Straight Arrow Connector 12">
            <a:extLst>
              <a:ext uri="{FF2B5EF4-FFF2-40B4-BE49-F238E27FC236}">
                <a16:creationId xmlns:a16="http://schemas.microsoft.com/office/drawing/2014/main" id="{DF99C64B-BB36-4885-AE37-ACDF8B738534}"/>
              </a:ext>
            </a:extLst>
          </p:cNvPr>
          <p:cNvCxnSpPr>
            <a:cxnSpLocks/>
          </p:cNvCxnSpPr>
          <p:nvPr/>
        </p:nvCxnSpPr>
        <p:spPr>
          <a:xfrm flipH="1">
            <a:off x="8050978" y="3242641"/>
            <a:ext cx="1861457" cy="1016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80CB2-A6B3-4B32-A242-D03E2D1D8A93}"/>
              </a:ext>
            </a:extLst>
          </p:cNvPr>
          <p:cNvCxnSpPr>
            <a:stCxn id="8" idx="2"/>
          </p:cNvCxnSpPr>
          <p:nvPr/>
        </p:nvCxnSpPr>
        <p:spPr>
          <a:xfrm>
            <a:off x="9912436" y="3225656"/>
            <a:ext cx="286432" cy="20755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71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CF188-EAE9-4A28-93D6-49298BEFD947}"/>
              </a:ext>
            </a:extLst>
          </p:cNvPr>
          <p:cNvSpPr>
            <a:spLocks noGrp="1"/>
          </p:cNvSpPr>
          <p:nvPr>
            <p:ph type="title"/>
          </p:nvPr>
        </p:nvSpPr>
        <p:spPr>
          <a:xfrm>
            <a:off x="909836" y="1700808"/>
            <a:ext cx="8692399" cy="2819400"/>
          </a:xfrm>
        </p:spPr>
        <p:txBody>
          <a:bodyPr/>
          <a:lstStyle/>
          <a:p>
            <a:r>
              <a:rPr lang="en-IN" dirty="0"/>
              <a:t>Identification Of </a:t>
            </a:r>
            <a:br>
              <a:rPr lang="en-IN" dirty="0"/>
            </a:br>
            <a:r>
              <a:rPr lang="en-IN" dirty="0"/>
              <a:t>High Value Customers</a:t>
            </a:r>
            <a:br>
              <a:rPr lang="en-IN" dirty="0"/>
            </a:br>
            <a:endParaRPr lang="en-IN" dirty="0"/>
          </a:p>
        </p:txBody>
      </p:sp>
      <p:sp>
        <p:nvSpPr>
          <p:cNvPr id="3" name="Text Placeholder 2">
            <a:extLst>
              <a:ext uri="{FF2B5EF4-FFF2-40B4-BE49-F238E27FC236}">
                <a16:creationId xmlns:a16="http://schemas.microsoft.com/office/drawing/2014/main" id="{74B1951E-83DE-4AB3-86FB-64188C68E726}"/>
              </a:ext>
            </a:extLst>
          </p:cNvPr>
          <p:cNvSpPr>
            <a:spLocks noGrp="1"/>
          </p:cNvSpPr>
          <p:nvPr>
            <p:ph type="body" idx="1"/>
          </p:nvPr>
        </p:nvSpPr>
        <p:spPr>
          <a:xfrm>
            <a:off x="1053852" y="4149080"/>
            <a:ext cx="9073008" cy="792088"/>
          </a:xfrm>
        </p:spPr>
        <p:txBody>
          <a:bodyPr>
            <a:normAutofit fontScale="92500"/>
          </a:bodyPr>
          <a:lstStyle/>
          <a:p>
            <a:r>
              <a:rPr lang="en-US" dirty="0"/>
              <a:t>Approach 2 : </a:t>
            </a:r>
          </a:p>
          <a:p>
            <a:r>
              <a:rPr lang="en-US" dirty="0"/>
              <a:t>Customer lifetime value (CLTV) prediction using ml models</a:t>
            </a:r>
            <a:endParaRPr lang="en-IN" dirty="0"/>
          </a:p>
        </p:txBody>
      </p:sp>
    </p:spTree>
    <p:extLst>
      <p:ext uri="{BB962C8B-B14F-4D97-AF65-F5344CB8AC3E}">
        <p14:creationId xmlns:p14="http://schemas.microsoft.com/office/powerpoint/2010/main" val="343584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4AA3-677A-4896-BF62-89607124089C}"/>
              </a:ext>
            </a:extLst>
          </p:cNvPr>
          <p:cNvSpPr>
            <a:spLocks noGrp="1"/>
          </p:cNvSpPr>
          <p:nvPr>
            <p:ph type="title"/>
          </p:nvPr>
        </p:nvSpPr>
        <p:spPr>
          <a:xfrm>
            <a:off x="1522411" y="332656"/>
            <a:ext cx="9144001" cy="1371600"/>
          </a:xfrm>
        </p:spPr>
        <p:txBody>
          <a:bodyPr/>
          <a:lstStyle/>
          <a:p>
            <a:r>
              <a:rPr lang="en-US" sz="2000" dirty="0"/>
              <a:t>Understanding and Forecasting </a:t>
            </a:r>
            <a:br>
              <a:rPr lang="en-US" dirty="0"/>
            </a:br>
            <a:r>
              <a:rPr lang="en-US" dirty="0"/>
              <a:t>Customer Lifetime Value (CLTV)</a:t>
            </a:r>
            <a:endParaRPr lang="en-IN" dirty="0"/>
          </a:p>
        </p:txBody>
      </p:sp>
      <p:sp>
        <p:nvSpPr>
          <p:cNvPr id="3" name="Content Placeholder 2">
            <a:extLst>
              <a:ext uri="{FF2B5EF4-FFF2-40B4-BE49-F238E27FC236}">
                <a16:creationId xmlns:a16="http://schemas.microsoft.com/office/drawing/2014/main" id="{47E9A7E3-9F8D-4DD7-B896-17E3FA22CB7D}"/>
              </a:ext>
            </a:extLst>
          </p:cNvPr>
          <p:cNvSpPr>
            <a:spLocks noGrp="1"/>
          </p:cNvSpPr>
          <p:nvPr>
            <p:ph sz="half" idx="1"/>
          </p:nvPr>
        </p:nvSpPr>
        <p:spPr>
          <a:xfrm>
            <a:off x="515794" y="2609262"/>
            <a:ext cx="5957783" cy="2316087"/>
          </a:xfrm>
        </p:spPr>
        <p:txBody>
          <a:bodyPr>
            <a:normAutofit/>
          </a:bodyPr>
          <a:lstStyle/>
          <a:p>
            <a:pPr marL="0" indent="0">
              <a:buNone/>
            </a:pPr>
            <a:r>
              <a:rPr lang="en-US" b="0" i="0" dirty="0">
                <a:effectLst/>
                <a:latin typeface="charter"/>
              </a:rPr>
              <a:t>The average revenue that can be generated from customers over the entire lifetime of their account.</a:t>
            </a:r>
          </a:p>
          <a:p>
            <a:pPr marL="0" indent="0">
              <a:buNone/>
            </a:pPr>
            <a:r>
              <a:rPr lang="en-US" b="0" i="0" dirty="0">
                <a:effectLst/>
                <a:latin typeface="charter"/>
              </a:rPr>
              <a:t>Provides customer-centric perspective to guide some critical marketing and sales strategies </a:t>
            </a:r>
          </a:p>
          <a:p>
            <a:pPr marL="0" indent="0">
              <a:buNone/>
            </a:pPr>
            <a:endParaRPr lang="en-US" b="0" i="0" dirty="0">
              <a:effectLst/>
              <a:latin typeface="charter"/>
            </a:endParaRPr>
          </a:p>
          <a:p>
            <a:endParaRPr lang="en-IN" dirty="0"/>
          </a:p>
        </p:txBody>
      </p:sp>
      <p:sp>
        <p:nvSpPr>
          <p:cNvPr id="4" name="Content Placeholder 3">
            <a:extLst>
              <a:ext uri="{FF2B5EF4-FFF2-40B4-BE49-F238E27FC236}">
                <a16:creationId xmlns:a16="http://schemas.microsoft.com/office/drawing/2014/main" id="{C66C8A1C-7233-4C06-9AA1-381D713C8293}"/>
              </a:ext>
            </a:extLst>
          </p:cNvPr>
          <p:cNvSpPr>
            <a:spLocks noGrp="1"/>
          </p:cNvSpPr>
          <p:nvPr>
            <p:ph sz="half" idx="2"/>
          </p:nvPr>
        </p:nvSpPr>
        <p:spPr>
          <a:xfrm>
            <a:off x="515794" y="5611974"/>
            <a:ext cx="11143608" cy="612907"/>
          </a:xfrm>
        </p:spPr>
        <p:txBody>
          <a:bodyPr>
            <a:normAutofit/>
          </a:bodyPr>
          <a:lstStyle/>
          <a:p>
            <a:pPr marL="0" indent="0">
              <a:buNone/>
            </a:pPr>
            <a:r>
              <a:rPr lang="en-US" b="0" i="0" dirty="0">
                <a:effectLst/>
                <a:latin typeface="charter"/>
              </a:rPr>
              <a:t>CLTV indicates the overall health and the ability of the business to retain customers.</a:t>
            </a:r>
          </a:p>
        </p:txBody>
      </p:sp>
      <p:pic>
        <p:nvPicPr>
          <p:cNvPr id="6" name="Picture 5">
            <a:extLst>
              <a:ext uri="{FF2B5EF4-FFF2-40B4-BE49-F238E27FC236}">
                <a16:creationId xmlns:a16="http://schemas.microsoft.com/office/drawing/2014/main" id="{AD727513-1371-49B0-85F4-76893BCC31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4461" y="1844824"/>
            <a:ext cx="5709890" cy="3615619"/>
          </a:xfrm>
          <a:prstGeom prst="rect">
            <a:avLst/>
          </a:prstGeom>
        </p:spPr>
      </p:pic>
    </p:spTree>
    <p:extLst>
      <p:ext uri="{BB962C8B-B14F-4D97-AF65-F5344CB8AC3E}">
        <p14:creationId xmlns:p14="http://schemas.microsoft.com/office/powerpoint/2010/main" val="41846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1274A9-DA40-425E-8023-9236F1E1FE59}"/>
              </a:ext>
            </a:extLst>
          </p:cNvPr>
          <p:cNvSpPr>
            <a:spLocks noGrp="1"/>
          </p:cNvSpPr>
          <p:nvPr>
            <p:ph type="title"/>
          </p:nvPr>
        </p:nvSpPr>
        <p:spPr/>
        <p:txBody>
          <a:bodyPr/>
          <a:lstStyle/>
          <a:p>
            <a:r>
              <a:rPr lang="en-US" dirty="0">
                <a:solidFill>
                  <a:schemeClr val="bg2">
                    <a:lumMod val="50000"/>
                    <a:lumOff val="50000"/>
                  </a:schemeClr>
                </a:solidFill>
              </a:rPr>
              <a:t>CAPSTONE PROJECT</a:t>
            </a:r>
            <a:br>
              <a:rPr lang="en-US" dirty="0"/>
            </a:br>
            <a:r>
              <a:rPr lang="en-US" sz="2000" dirty="0">
                <a:solidFill>
                  <a:schemeClr val="bg2">
                    <a:lumMod val="25000"/>
                    <a:lumOff val="75000"/>
                  </a:schemeClr>
                </a:solidFill>
              </a:rPr>
              <a:t>DOMAIN : E-COMMERCE</a:t>
            </a:r>
            <a:endParaRPr lang="en-IN" sz="2000" dirty="0">
              <a:solidFill>
                <a:schemeClr val="bg2">
                  <a:lumMod val="25000"/>
                  <a:lumOff val="75000"/>
                </a:schemeClr>
              </a:solidFill>
            </a:endParaRPr>
          </a:p>
        </p:txBody>
      </p:sp>
      <p:sp>
        <p:nvSpPr>
          <p:cNvPr id="4" name="Content Placeholder 3">
            <a:extLst>
              <a:ext uri="{FF2B5EF4-FFF2-40B4-BE49-F238E27FC236}">
                <a16:creationId xmlns:a16="http://schemas.microsoft.com/office/drawing/2014/main" id="{04B24D6D-C4AA-4D6B-BD01-08E986E55B5C}"/>
              </a:ext>
            </a:extLst>
          </p:cNvPr>
          <p:cNvSpPr>
            <a:spLocks noGrp="1"/>
          </p:cNvSpPr>
          <p:nvPr>
            <p:ph idx="1"/>
          </p:nvPr>
        </p:nvSpPr>
        <p:spPr>
          <a:xfrm>
            <a:off x="1526545" y="2391047"/>
            <a:ext cx="9612559" cy="4114801"/>
          </a:xfrm>
        </p:spPr>
        <p:txBody>
          <a:bodyPr>
            <a:normAutofit/>
          </a:bodyPr>
          <a:lstStyle/>
          <a:p>
            <a:r>
              <a:rPr lang="en-US" dirty="0">
                <a:solidFill>
                  <a:schemeClr val="bg2">
                    <a:lumMod val="25000"/>
                    <a:lumOff val="75000"/>
                  </a:schemeClr>
                </a:solidFill>
              </a:rPr>
              <a:t>Objectives of BYOP</a:t>
            </a:r>
          </a:p>
          <a:p>
            <a:pPr marL="0" indent="0">
              <a:buNone/>
            </a:pPr>
            <a:r>
              <a:rPr lang="en-US" dirty="0"/>
              <a:t>Identify High Value Customers to improve Sales and Customer Retention</a:t>
            </a:r>
          </a:p>
          <a:p>
            <a:r>
              <a:rPr lang="en-US" dirty="0">
                <a:solidFill>
                  <a:schemeClr val="bg2">
                    <a:lumMod val="25000"/>
                    <a:lumOff val="75000"/>
                  </a:schemeClr>
                </a:solidFill>
              </a:rPr>
              <a:t>Problem Statement</a:t>
            </a:r>
          </a:p>
          <a:p>
            <a:pPr marL="0" indent="0">
              <a:buNone/>
            </a:pPr>
            <a:r>
              <a:rPr lang="en-US" dirty="0"/>
              <a:t>To understand the customer lifetime value prediction by using RFM technique and other ML methods using customer purchase data.</a:t>
            </a:r>
          </a:p>
          <a:p>
            <a:pPr marL="0" indent="0">
              <a:buNone/>
            </a:pPr>
            <a:r>
              <a:rPr lang="en-US" dirty="0">
                <a:hlinkClick r:id="rId2"/>
              </a:rPr>
              <a:t>Kaggle Dataset</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IN" dirty="0"/>
          </a:p>
        </p:txBody>
      </p:sp>
    </p:spTree>
    <p:extLst>
      <p:ext uri="{BB962C8B-B14F-4D97-AF65-F5344CB8AC3E}">
        <p14:creationId xmlns:p14="http://schemas.microsoft.com/office/powerpoint/2010/main" val="405847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54475">
              <a:srgbClr val="5D96D0">
                <a:lumMod val="39000"/>
              </a:srgbClr>
            </a:gs>
            <a:gs pos="34000">
              <a:schemeClr val="bg2">
                <a:lumMod val="75000"/>
                <a:lumOff val="25000"/>
              </a:schemeClr>
            </a:gs>
            <a:gs pos="0">
              <a:schemeClr val="bg2">
                <a:lumMod val="90000"/>
                <a:lumOff val="10000"/>
              </a:schemeClr>
            </a:gs>
            <a:gs pos="74000">
              <a:schemeClr val="bg2">
                <a:lumMod val="25000"/>
                <a:lumOff val="75000"/>
              </a:schemeClr>
            </a:gs>
            <a:gs pos="83000">
              <a:schemeClr val="bg2">
                <a:lumMod val="25000"/>
                <a:lumOff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6CAFB7-D312-4D7A-82CD-1EF1D5A93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908721"/>
            <a:ext cx="9612560" cy="5338936"/>
          </a:xfrm>
          <a:prstGeom prst="rect">
            <a:avLst/>
          </a:prstGeom>
          <a:ln>
            <a:noFill/>
          </a:ln>
          <a:effectLst>
            <a:softEdge rad="63500"/>
          </a:effectLst>
          <a:scene3d>
            <a:camera prst="orthographicFront">
              <a:rot lat="0" lon="0" rev="0"/>
            </a:camera>
            <a:lightRig rig="chilly" dir="t">
              <a:rot lat="0" lon="0" rev="18480000"/>
            </a:lightRig>
          </a:scene3d>
          <a:sp3d prstMaterial="clear">
            <a:bevelT h="63500"/>
          </a:sp3d>
        </p:spPr>
      </p:pic>
      <p:sp>
        <p:nvSpPr>
          <p:cNvPr id="2" name="Title 1">
            <a:extLst>
              <a:ext uri="{FF2B5EF4-FFF2-40B4-BE49-F238E27FC236}">
                <a16:creationId xmlns:a16="http://schemas.microsoft.com/office/drawing/2014/main" id="{05A1A8C3-78FC-44EA-B824-3BAEAB9DDF4E}"/>
              </a:ext>
            </a:extLst>
          </p:cNvPr>
          <p:cNvSpPr>
            <a:spLocks noGrp="1"/>
          </p:cNvSpPr>
          <p:nvPr>
            <p:ph type="title"/>
          </p:nvPr>
        </p:nvSpPr>
        <p:spPr/>
        <p:txBody>
          <a:bodyPr/>
          <a:lstStyle/>
          <a:p>
            <a:r>
              <a:rPr lang="en-US" dirty="0"/>
              <a:t>CLTV Calculation</a:t>
            </a:r>
            <a:endParaRPr lang="en-IN" dirty="0"/>
          </a:p>
        </p:txBody>
      </p:sp>
      <p:sp>
        <p:nvSpPr>
          <p:cNvPr id="3" name="Content Placeholder 2">
            <a:extLst>
              <a:ext uri="{FF2B5EF4-FFF2-40B4-BE49-F238E27FC236}">
                <a16:creationId xmlns:a16="http://schemas.microsoft.com/office/drawing/2014/main" id="{08131B12-6A35-4FD6-AB63-81D02599E3E6}"/>
              </a:ext>
            </a:extLst>
          </p:cNvPr>
          <p:cNvSpPr>
            <a:spLocks noGrp="1"/>
          </p:cNvSpPr>
          <p:nvPr>
            <p:ph sz="half" idx="1"/>
          </p:nvPr>
        </p:nvSpPr>
        <p:spPr>
          <a:xfrm>
            <a:off x="1053852" y="2204864"/>
            <a:ext cx="9937104" cy="4042792"/>
          </a:xfrm>
        </p:spPr>
        <p:txBody>
          <a:bodyPr>
            <a:normAutofit/>
          </a:bodyPr>
          <a:lstStyle/>
          <a:p>
            <a:pPr marL="0" indent="0">
              <a:buNone/>
            </a:pPr>
            <a:r>
              <a:rPr lang="en-US" dirty="0"/>
              <a:t>Target variable - CLTV For each customer (one row for each Customer ID) :</a:t>
            </a:r>
          </a:p>
          <a:p>
            <a:pPr lvl="3"/>
            <a:endParaRPr lang="en-US" dirty="0"/>
          </a:p>
          <a:p>
            <a:r>
              <a:rPr lang="en-US" dirty="0"/>
              <a:t>Average Order Value = Total Sales / Order Count</a:t>
            </a:r>
          </a:p>
          <a:p>
            <a:r>
              <a:rPr lang="en-US" dirty="0"/>
              <a:t>Purchase Frequency = Total Orders / Total Customers</a:t>
            </a:r>
          </a:p>
          <a:p>
            <a:r>
              <a:rPr lang="en-US" dirty="0"/>
              <a:t>Customer Value = Average Order Value x Purchase Frequency</a:t>
            </a:r>
          </a:p>
          <a:p>
            <a:r>
              <a:rPr lang="en-US" dirty="0"/>
              <a:t>Customer life span = last transaction month - customer since month</a:t>
            </a:r>
          </a:p>
          <a:p>
            <a:r>
              <a:rPr lang="en-US" dirty="0"/>
              <a:t>CLTV = Customer Value x customer life span</a:t>
            </a:r>
          </a:p>
          <a:p>
            <a:endParaRPr lang="en-IN" dirty="0"/>
          </a:p>
        </p:txBody>
      </p:sp>
    </p:spTree>
    <p:extLst>
      <p:ext uri="{BB962C8B-B14F-4D97-AF65-F5344CB8AC3E}">
        <p14:creationId xmlns:p14="http://schemas.microsoft.com/office/powerpoint/2010/main" val="427436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8636-F78C-4417-8BDE-9AE328247ECB}"/>
              </a:ext>
            </a:extLst>
          </p:cNvPr>
          <p:cNvSpPr>
            <a:spLocks noGrp="1"/>
          </p:cNvSpPr>
          <p:nvPr>
            <p:ph type="title"/>
          </p:nvPr>
        </p:nvSpPr>
        <p:spPr/>
        <p:txBody>
          <a:bodyPr/>
          <a:lstStyle/>
          <a:p>
            <a:r>
              <a:rPr lang="en-US" dirty="0">
                <a:solidFill>
                  <a:schemeClr val="bg2">
                    <a:lumMod val="50000"/>
                    <a:lumOff val="50000"/>
                  </a:schemeClr>
                </a:solidFill>
              </a:rPr>
              <a:t>ML Model : Approach Finalization</a:t>
            </a:r>
            <a:endParaRPr lang="en-IN" dirty="0">
              <a:solidFill>
                <a:schemeClr val="bg2">
                  <a:lumMod val="50000"/>
                  <a:lumOff val="50000"/>
                </a:schemeClr>
              </a:solidFill>
            </a:endParaRPr>
          </a:p>
        </p:txBody>
      </p:sp>
      <p:sp>
        <p:nvSpPr>
          <p:cNvPr id="3" name="Content Placeholder 2">
            <a:extLst>
              <a:ext uri="{FF2B5EF4-FFF2-40B4-BE49-F238E27FC236}">
                <a16:creationId xmlns:a16="http://schemas.microsoft.com/office/drawing/2014/main" id="{62943A15-7984-4DA7-A535-C9E673C1ABFB}"/>
              </a:ext>
            </a:extLst>
          </p:cNvPr>
          <p:cNvSpPr>
            <a:spLocks noGrp="1"/>
          </p:cNvSpPr>
          <p:nvPr>
            <p:ph idx="1"/>
          </p:nvPr>
        </p:nvSpPr>
        <p:spPr/>
        <p:txBody>
          <a:bodyPr>
            <a:normAutofit lnSpcReduction="10000"/>
          </a:bodyPr>
          <a:lstStyle/>
          <a:p>
            <a:pPr marL="0" indent="0">
              <a:buNone/>
            </a:pPr>
            <a:r>
              <a:rPr lang="en-US" dirty="0">
                <a:solidFill>
                  <a:schemeClr val="accent1">
                    <a:lumMod val="60000"/>
                    <a:lumOff val="40000"/>
                  </a:schemeClr>
                </a:solidFill>
              </a:rPr>
              <a:t>CLTV  Continuous :</a:t>
            </a:r>
          </a:p>
          <a:p>
            <a:pPr>
              <a:buFont typeface="Wingdings" panose="05000000000000000000" pitchFamily="2" charset="2"/>
              <a:buChar char="Ø"/>
            </a:pPr>
            <a:r>
              <a:rPr lang="en-US" dirty="0"/>
              <a:t> Generalized Liner Model (GLM)</a:t>
            </a:r>
          </a:p>
          <a:p>
            <a:pPr>
              <a:buFont typeface="Wingdings" panose="05000000000000000000" pitchFamily="2" charset="2"/>
              <a:buChar char="Ø"/>
            </a:pPr>
            <a:r>
              <a:rPr lang="en-US" dirty="0"/>
              <a:t>Random Forest Regressor</a:t>
            </a:r>
          </a:p>
          <a:p>
            <a:pPr>
              <a:buFont typeface="Wingdings" panose="05000000000000000000" pitchFamily="2" charset="2"/>
              <a:buChar char="Ø"/>
            </a:pPr>
            <a:r>
              <a:rPr lang="en-US" dirty="0"/>
              <a:t>Bagging Regressor</a:t>
            </a:r>
          </a:p>
          <a:p>
            <a:pPr>
              <a:buFont typeface="Wingdings" panose="05000000000000000000" pitchFamily="2" charset="2"/>
              <a:buChar char="Ø"/>
            </a:pPr>
            <a:r>
              <a:rPr lang="en-US" dirty="0"/>
              <a:t>XG Boost Regressor</a:t>
            </a:r>
          </a:p>
          <a:p>
            <a:pPr marL="0" indent="0">
              <a:buNone/>
            </a:pPr>
            <a:r>
              <a:rPr lang="en-US" dirty="0">
                <a:solidFill>
                  <a:schemeClr val="accent1">
                    <a:lumMod val="60000"/>
                    <a:lumOff val="40000"/>
                  </a:schemeClr>
                </a:solidFill>
              </a:rPr>
              <a:t>CLTV Categorical :</a:t>
            </a:r>
          </a:p>
          <a:p>
            <a:pPr>
              <a:buFont typeface="Wingdings" panose="05000000000000000000" pitchFamily="2" charset="2"/>
              <a:buChar char="Ø"/>
            </a:pPr>
            <a:r>
              <a:rPr lang="en-US" dirty="0"/>
              <a:t>Random Forest Classifier</a:t>
            </a:r>
          </a:p>
          <a:p>
            <a:pPr>
              <a:buFont typeface="Wingdings" panose="05000000000000000000" pitchFamily="2" charset="2"/>
              <a:buChar char="Ø"/>
            </a:pPr>
            <a:r>
              <a:rPr lang="en-US" dirty="0"/>
              <a:t>XG Boost Classifier (With Grid Search)</a:t>
            </a:r>
          </a:p>
          <a:p>
            <a:pPr marL="0" indent="0">
              <a:buNone/>
            </a:pPr>
            <a:endParaRPr lang="en-IN" dirty="0"/>
          </a:p>
        </p:txBody>
      </p:sp>
    </p:spTree>
    <p:extLst>
      <p:ext uri="{BB962C8B-B14F-4D97-AF65-F5344CB8AC3E}">
        <p14:creationId xmlns:p14="http://schemas.microsoft.com/office/powerpoint/2010/main" val="86893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F3F48-2B41-4428-9A70-91362074E04C}"/>
              </a:ext>
            </a:extLst>
          </p:cNvPr>
          <p:cNvSpPr>
            <a:spLocks noGrp="1"/>
          </p:cNvSpPr>
          <p:nvPr>
            <p:ph type="title"/>
          </p:nvPr>
        </p:nvSpPr>
        <p:spPr>
          <a:xfrm>
            <a:off x="1522413" y="381000"/>
            <a:ext cx="9144001" cy="911567"/>
          </a:xfrm>
        </p:spPr>
        <p:txBody>
          <a:bodyPr/>
          <a:lstStyle/>
          <a:p>
            <a:r>
              <a:rPr lang="en-US" dirty="0"/>
              <a:t>Random Forest  and XG Boost Classifier</a:t>
            </a:r>
          </a:p>
        </p:txBody>
      </p:sp>
      <p:pic>
        <p:nvPicPr>
          <p:cNvPr id="5" name="Content Placeholder 4">
            <a:extLst>
              <a:ext uri="{FF2B5EF4-FFF2-40B4-BE49-F238E27FC236}">
                <a16:creationId xmlns:a16="http://schemas.microsoft.com/office/drawing/2014/main" id="{A1A04660-D4FD-42AE-96CE-739F2AE2615A}"/>
              </a:ext>
            </a:extLst>
          </p:cNvPr>
          <p:cNvPicPr>
            <a:picLocks noGrp="1" noChangeAspect="1"/>
          </p:cNvPicPr>
          <p:nvPr>
            <p:ph idx="1"/>
          </p:nvPr>
        </p:nvPicPr>
        <p:blipFill>
          <a:blip r:embed="rId2"/>
          <a:stretch>
            <a:fillRect/>
          </a:stretch>
        </p:blipFill>
        <p:spPr>
          <a:xfrm>
            <a:off x="225452" y="1598783"/>
            <a:ext cx="4896544" cy="1956048"/>
          </a:xfrm>
        </p:spPr>
      </p:pic>
      <p:graphicFrame>
        <p:nvGraphicFramePr>
          <p:cNvPr id="6" name="Table 6">
            <a:extLst>
              <a:ext uri="{FF2B5EF4-FFF2-40B4-BE49-F238E27FC236}">
                <a16:creationId xmlns:a16="http://schemas.microsoft.com/office/drawing/2014/main" id="{8EDDD5E7-3304-4693-BD3F-B7CB081F5683}"/>
              </a:ext>
            </a:extLst>
          </p:cNvPr>
          <p:cNvGraphicFramePr>
            <a:graphicFrameLocks noGrp="1"/>
          </p:cNvGraphicFramePr>
          <p:nvPr>
            <p:extLst>
              <p:ext uri="{D42A27DB-BD31-4B8C-83A1-F6EECF244321}">
                <p14:modId xmlns:p14="http://schemas.microsoft.com/office/powerpoint/2010/main" val="1365723958"/>
              </p:ext>
            </p:extLst>
          </p:nvPr>
        </p:nvGraphicFramePr>
        <p:xfrm>
          <a:off x="8770814" y="1844824"/>
          <a:ext cx="3300262" cy="2194560"/>
        </p:xfrm>
        <a:graphic>
          <a:graphicData uri="http://schemas.openxmlformats.org/drawingml/2006/table">
            <a:tbl>
              <a:tblPr firstRow="1" bandRow="1">
                <a:tableStyleId>{5C22544A-7EE6-4342-B048-85BDC9FD1C3A}</a:tableStyleId>
              </a:tblPr>
              <a:tblGrid>
                <a:gridCol w="1068013">
                  <a:extLst>
                    <a:ext uri="{9D8B030D-6E8A-4147-A177-3AD203B41FA5}">
                      <a16:colId xmlns:a16="http://schemas.microsoft.com/office/drawing/2014/main" val="2290090615"/>
                    </a:ext>
                  </a:extLst>
                </a:gridCol>
                <a:gridCol w="1080120">
                  <a:extLst>
                    <a:ext uri="{9D8B030D-6E8A-4147-A177-3AD203B41FA5}">
                      <a16:colId xmlns:a16="http://schemas.microsoft.com/office/drawing/2014/main" val="1963772648"/>
                    </a:ext>
                  </a:extLst>
                </a:gridCol>
                <a:gridCol w="1152129">
                  <a:extLst>
                    <a:ext uri="{9D8B030D-6E8A-4147-A177-3AD203B41FA5}">
                      <a16:colId xmlns:a16="http://schemas.microsoft.com/office/drawing/2014/main" val="2295233022"/>
                    </a:ext>
                  </a:extLst>
                </a:gridCol>
              </a:tblGrid>
              <a:tr h="0">
                <a:tc>
                  <a:txBody>
                    <a:bodyPr/>
                    <a:lstStyle/>
                    <a:p>
                      <a:r>
                        <a:rPr lang="en-US" dirty="0"/>
                        <a:t>Method</a:t>
                      </a:r>
                    </a:p>
                  </a:txBody>
                  <a:tcPr/>
                </a:tc>
                <a:tc>
                  <a:txBody>
                    <a:bodyPr/>
                    <a:lstStyle/>
                    <a:p>
                      <a:r>
                        <a:rPr lang="en-US" dirty="0"/>
                        <a:t>Training  Accuracy</a:t>
                      </a:r>
                    </a:p>
                  </a:txBody>
                  <a:tcPr/>
                </a:tc>
                <a:tc>
                  <a:txBody>
                    <a:bodyPr/>
                    <a:lstStyle/>
                    <a:p>
                      <a:r>
                        <a:rPr lang="en-US" dirty="0"/>
                        <a:t>Testing </a:t>
                      </a:r>
                    </a:p>
                    <a:p>
                      <a:r>
                        <a:rPr lang="en-US" dirty="0"/>
                        <a:t>Accuracy</a:t>
                      </a:r>
                    </a:p>
                  </a:txBody>
                  <a:tcPr/>
                </a:tc>
                <a:extLst>
                  <a:ext uri="{0D108BD9-81ED-4DB2-BD59-A6C34878D82A}">
                    <a16:rowId xmlns:a16="http://schemas.microsoft.com/office/drawing/2014/main" val="2698442149"/>
                  </a:ext>
                </a:extLst>
              </a:tr>
              <a:tr h="370840">
                <a:tc>
                  <a:txBody>
                    <a:bodyPr/>
                    <a:lstStyle/>
                    <a:p>
                      <a:r>
                        <a:rPr lang="en-US" dirty="0"/>
                        <a:t>Random Forest Classifier</a:t>
                      </a:r>
                    </a:p>
                  </a:txBody>
                  <a:tcPr/>
                </a:tc>
                <a:tc>
                  <a:txBody>
                    <a:bodyPr/>
                    <a:lstStyle/>
                    <a:p>
                      <a:r>
                        <a:rPr lang="en-US" dirty="0"/>
                        <a:t>0.99</a:t>
                      </a:r>
                    </a:p>
                  </a:txBody>
                  <a:tcPr/>
                </a:tc>
                <a:tc>
                  <a:txBody>
                    <a:bodyPr/>
                    <a:lstStyle/>
                    <a:p>
                      <a:r>
                        <a:rPr lang="en-US" dirty="0"/>
                        <a:t>0.67</a:t>
                      </a:r>
                    </a:p>
                  </a:txBody>
                  <a:tcPr/>
                </a:tc>
                <a:extLst>
                  <a:ext uri="{0D108BD9-81ED-4DB2-BD59-A6C34878D82A}">
                    <a16:rowId xmlns:a16="http://schemas.microsoft.com/office/drawing/2014/main" val="1110073360"/>
                  </a:ext>
                </a:extLst>
              </a:tr>
              <a:tr h="370840">
                <a:tc>
                  <a:txBody>
                    <a:bodyPr/>
                    <a:lstStyle/>
                    <a:p>
                      <a:r>
                        <a:rPr lang="en-US" dirty="0"/>
                        <a:t>XG Boost Classifier</a:t>
                      </a:r>
                    </a:p>
                  </a:txBody>
                  <a:tcPr/>
                </a:tc>
                <a:tc>
                  <a:txBody>
                    <a:bodyPr/>
                    <a:lstStyle/>
                    <a:p>
                      <a:r>
                        <a:rPr lang="en-US" dirty="0"/>
                        <a:t>0.79</a:t>
                      </a:r>
                    </a:p>
                  </a:txBody>
                  <a:tcPr/>
                </a:tc>
                <a:tc>
                  <a:txBody>
                    <a:bodyPr/>
                    <a:lstStyle/>
                    <a:p>
                      <a:r>
                        <a:rPr lang="en-US" dirty="0"/>
                        <a:t>0.71</a:t>
                      </a:r>
                    </a:p>
                  </a:txBody>
                  <a:tcPr/>
                </a:tc>
                <a:extLst>
                  <a:ext uri="{0D108BD9-81ED-4DB2-BD59-A6C34878D82A}">
                    <a16:rowId xmlns:a16="http://schemas.microsoft.com/office/drawing/2014/main" val="1570612898"/>
                  </a:ext>
                </a:extLst>
              </a:tr>
            </a:tbl>
          </a:graphicData>
        </a:graphic>
      </p:graphicFrame>
      <p:pic>
        <p:nvPicPr>
          <p:cNvPr id="8" name="Picture 7">
            <a:extLst>
              <a:ext uri="{FF2B5EF4-FFF2-40B4-BE49-F238E27FC236}">
                <a16:creationId xmlns:a16="http://schemas.microsoft.com/office/drawing/2014/main" id="{82005AA4-1F96-4F66-9E27-82027A27EFDB}"/>
              </a:ext>
            </a:extLst>
          </p:cNvPr>
          <p:cNvPicPr>
            <a:picLocks noChangeAspect="1"/>
          </p:cNvPicPr>
          <p:nvPr/>
        </p:nvPicPr>
        <p:blipFill>
          <a:blip r:embed="rId3"/>
          <a:stretch>
            <a:fillRect/>
          </a:stretch>
        </p:blipFill>
        <p:spPr>
          <a:xfrm>
            <a:off x="240735" y="3668688"/>
            <a:ext cx="4896544" cy="2808312"/>
          </a:xfrm>
          <a:prstGeom prst="rect">
            <a:avLst/>
          </a:prstGeom>
        </p:spPr>
      </p:pic>
      <p:pic>
        <p:nvPicPr>
          <p:cNvPr id="10" name="Picture 9">
            <a:extLst>
              <a:ext uri="{FF2B5EF4-FFF2-40B4-BE49-F238E27FC236}">
                <a16:creationId xmlns:a16="http://schemas.microsoft.com/office/drawing/2014/main" id="{420C63EC-5009-44EB-BB7C-6DA8BBB05E9D}"/>
              </a:ext>
            </a:extLst>
          </p:cNvPr>
          <p:cNvPicPr>
            <a:picLocks noChangeAspect="1"/>
          </p:cNvPicPr>
          <p:nvPr/>
        </p:nvPicPr>
        <p:blipFill>
          <a:blip r:embed="rId4"/>
          <a:stretch>
            <a:fillRect/>
          </a:stretch>
        </p:blipFill>
        <p:spPr>
          <a:xfrm>
            <a:off x="5260266" y="1598782"/>
            <a:ext cx="3367837" cy="4878217"/>
          </a:xfrm>
          <a:prstGeom prst="rect">
            <a:avLst/>
          </a:prstGeom>
        </p:spPr>
      </p:pic>
      <p:sp>
        <p:nvSpPr>
          <p:cNvPr id="11" name="TextBox 10">
            <a:extLst>
              <a:ext uri="{FF2B5EF4-FFF2-40B4-BE49-F238E27FC236}">
                <a16:creationId xmlns:a16="http://schemas.microsoft.com/office/drawing/2014/main" id="{E658B36F-0EF4-4C8C-8E2A-41B3B4BA711F}"/>
              </a:ext>
            </a:extLst>
          </p:cNvPr>
          <p:cNvSpPr txBox="1"/>
          <p:nvPr/>
        </p:nvSpPr>
        <p:spPr>
          <a:xfrm>
            <a:off x="8830716" y="4365104"/>
            <a:ext cx="3240360" cy="1200329"/>
          </a:xfrm>
          <a:prstGeom prst="rect">
            <a:avLst/>
          </a:prstGeom>
          <a:noFill/>
        </p:spPr>
        <p:txBody>
          <a:bodyPr wrap="square" rtlCol="0">
            <a:spAutoFit/>
          </a:bodyPr>
          <a:lstStyle/>
          <a:p>
            <a:r>
              <a:rPr lang="en-US" dirty="0"/>
              <a:t>Considering the consistency of prediction in Testing Data set, XG Boost Classifier is suggested as final model</a:t>
            </a:r>
          </a:p>
        </p:txBody>
      </p:sp>
    </p:spTree>
    <p:extLst>
      <p:ext uri="{BB962C8B-B14F-4D97-AF65-F5344CB8AC3E}">
        <p14:creationId xmlns:p14="http://schemas.microsoft.com/office/powerpoint/2010/main" val="98491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0B4EF-1573-4C38-A471-623B91FCF64B}"/>
              </a:ext>
            </a:extLst>
          </p:cNvPr>
          <p:cNvSpPr>
            <a:spLocks noGrp="1"/>
          </p:cNvSpPr>
          <p:nvPr>
            <p:ph type="title"/>
          </p:nvPr>
        </p:nvSpPr>
        <p:spPr/>
        <p:txBody>
          <a:bodyPr/>
          <a:lstStyle/>
          <a:p>
            <a:r>
              <a:rPr lang="en-US" dirty="0"/>
              <a:t>Recommendations for ML model improvements</a:t>
            </a:r>
          </a:p>
        </p:txBody>
      </p:sp>
      <p:sp>
        <p:nvSpPr>
          <p:cNvPr id="3" name="Content Placeholder 2">
            <a:extLst>
              <a:ext uri="{FF2B5EF4-FFF2-40B4-BE49-F238E27FC236}">
                <a16:creationId xmlns:a16="http://schemas.microsoft.com/office/drawing/2014/main" id="{DFDC0420-6A56-4C0B-888A-9B4B500B813A}"/>
              </a:ext>
            </a:extLst>
          </p:cNvPr>
          <p:cNvSpPr>
            <a:spLocks noGrp="1"/>
          </p:cNvSpPr>
          <p:nvPr>
            <p:ph idx="1"/>
          </p:nvPr>
        </p:nvSpPr>
        <p:spPr/>
        <p:txBody>
          <a:bodyPr/>
          <a:lstStyle/>
          <a:p>
            <a:r>
              <a:rPr lang="en-US" dirty="0"/>
              <a:t>Address imbalance in CLTV categories by using techniques like SMOTE</a:t>
            </a:r>
          </a:p>
          <a:p>
            <a:r>
              <a:rPr lang="en-US" dirty="0"/>
              <a:t>Collect more features data to improve predictability like customer location, age, salary and other demographic information</a:t>
            </a:r>
          </a:p>
          <a:p>
            <a:r>
              <a:rPr lang="en-US" dirty="0"/>
              <a:t>As major sales is in product categories like Computing, Appliances, Mobiles and Tablets, which usually have high lead time for new purchases, collect few more year data</a:t>
            </a:r>
          </a:p>
          <a:p>
            <a:r>
              <a:rPr lang="en-US" dirty="0"/>
              <a:t>Explore if Monetary value of customer for each product category improve CLTV prediction instead of total monetary value</a:t>
            </a:r>
          </a:p>
        </p:txBody>
      </p:sp>
    </p:spTree>
    <p:extLst>
      <p:ext uri="{BB962C8B-B14F-4D97-AF65-F5344CB8AC3E}">
        <p14:creationId xmlns:p14="http://schemas.microsoft.com/office/powerpoint/2010/main" val="170818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3553-29B7-48FA-8449-C88F8DD49480}"/>
              </a:ext>
            </a:extLst>
          </p:cNvPr>
          <p:cNvSpPr>
            <a:spLocks noGrp="1"/>
          </p:cNvSpPr>
          <p:nvPr>
            <p:ph type="title"/>
          </p:nvPr>
        </p:nvSpPr>
        <p:spPr/>
        <p:txBody>
          <a:bodyPr/>
          <a:lstStyle/>
          <a:p>
            <a:r>
              <a:rPr lang="en-US" dirty="0"/>
              <a:t>Thankyou</a:t>
            </a:r>
            <a:endParaRPr lang="en-IN" dirty="0"/>
          </a:p>
        </p:txBody>
      </p:sp>
    </p:spTree>
    <p:extLst>
      <p:ext uri="{BB962C8B-B14F-4D97-AF65-F5344CB8AC3E}">
        <p14:creationId xmlns:p14="http://schemas.microsoft.com/office/powerpoint/2010/main" val="242447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B6A1-DE25-4C29-B00F-1E15E58882B4}"/>
              </a:ext>
            </a:extLst>
          </p:cNvPr>
          <p:cNvSpPr>
            <a:spLocks noGrp="1"/>
          </p:cNvSpPr>
          <p:nvPr>
            <p:ph type="title"/>
          </p:nvPr>
        </p:nvSpPr>
        <p:spPr/>
        <p:txBody>
          <a:bodyPr/>
          <a:lstStyle/>
          <a:p>
            <a:r>
              <a:rPr lang="en-US" dirty="0"/>
              <a:t>Project Data Description :</a:t>
            </a:r>
            <a:endParaRPr lang="en-IN" dirty="0"/>
          </a:p>
        </p:txBody>
      </p:sp>
      <p:pic>
        <p:nvPicPr>
          <p:cNvPr id="5" name="Picture 4">
            <a:extLst>
              <a:ext uri="{FF2B5EF4-FFF2-40B4-BE49-F238E27FC236}">
                <a16:creationId xmlns:a16="http://schemas.microsoft.com/office/drawing/2014/main" id="{C9962A4E-4F07-46A0-9B61-B9ACE2B4D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64" y="753244"/>
            <a:ext cx="4267272" cy="2842659"/>
          </a:xfrm>
          <a:prstGeom prst="rect">
            <a:avLst/>
          </a:prstGeom>
          <a:ln>
            <a:noFill/>
          </a:ln>
          <a:effectLst>
            <a:glow rad="101600">
              <a:schemeClr val="accent1">
                <a:satMod val="175000"/>
                <a:alpha val="40000"/>
              </a:schemeClr>
            </a:glow>
            <a:outerShdw blurRad="184150" dist="241300" dir="11520000" sx="110000" sy="110000" algn="ctr">
              <a:srgbClr val="000000">
                <a:alpha val="47000"/>
              </a:srgbClr>
            </a:outerShdw>
            <a:reflection blurRad="6350" stA="50000" endA="295" endPos="92000" dist="1016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3" name="Content Placeholder 2">
            <a:extLst>
              <a:ext uri="{FF2B5EF4-FFF2-40B4-BE49-F238E27FC236}">
                <a16:creationId xmlns:a16="http://schemas.microsoft.com/office/drawing/2014/main" id="{5F74003E-A644-4C0F-AB7B-34CD6628E483}"/>
              </a:ext>
            </a:extLst>
          </p:cNvPr>
          <p:cNvSpPr>
            <a:spLocks noGrp="1"/>
          </p:cNvSpPr>
          <p:nvPr>
            <p:ph idx="1"/>
          </p:nvPr>
        </p:nvSpPr>
        <p:spPr>
          <a:xfrm>
            <a:off x="1522413" y="2132856"/>
            <a:ext cx="6876255" cy="3600400"/>
          </a:xfrm>
        </p:spPr>
        <p:txBody>
          <a:bodyPr>
            <a:normAutofit lnSpcReduction="10000"/>
          </a:bodyPr>
          <a:lstStyle/>
          <a:p>
            <a:pPr marL="0" indent="0">
              <a:buNone/>
            </a:pPr>
            <a:r>
              <a:rPr lang="en-US" dirty="0">
                <a:solidFill>
                  <a:schemeClr val="bg2">
                    <a:lumMod val="50000"/>
                    <a:lumOff val="50000"/>
                  </a:schemeClr>
                </a:solidFill>
              </a:rPr>
              <a:t>Master Data Set: </a:t>
            </a:r>
          </a:p>
          <a:p>
            <a:r>
              <a:rPr lang="en-US" sz="2200" dirty="0">
                <a:cs typeface="Arial" panose="020B0604020202020204" pitchFamily="34" charset="0"/>
              </a:rPr>
              <a:t>Item wise orders : </a:t>
            </a:r>
            <a:r>
              <a:rPr lang="en-US" sz="2200" dirty="0">
                <a:latin typeface="Arial" panose="020B0604020202020204" pitchFamily="34" charset="0"/>
                <a:cs typeface="Arial" panose="020B0604020202020204" pitchFamily="34" charset="0"/>
              </a:rPr>
              <a:t>576k </a:t>
            </a:r>
            <a:r>
              <a:rPr lang="en-US" sz="2200" dirty="0">
                <a:cs typeface="Arial" panose="020B0604020202020204" pitchFamily="34" charset="0"/>
              </a:rPr>
              <a:t>records</a:t>
            </a:r>
          </a:p>
          <a:p>
            <a:r>
              <a:rPr lang="en-US" sz="2200" dirty="0">
                <a:cs typeface="Arial" panose="020B0604020202020204" pitchFamily="34" charset="0"/>
              </a:rPr>
              <a:t>Time Period : </a:t>
            </a:r>
            <a:r>
              <a:rPr lang="en-US" sz="2200" dirty="0">
                <a:latin typeface="Arial" panose="020B0604020202020204" pitchFamily="34" charset="0"/>
                <a:cs typeface="Arial" panose="020B0604020202020204" pitchFamily="34" charset="0"/>
              </a:rPr>
              <a:t>2 </a:t>
            </a:r>
            <a:r>
              <a:rPr lang="en-US" sz="2200" dirty="0">
                <a:cs typeface="Arial" panose="020B0604020202020204" pitchFamily="34" charset="0"/>
              </a:rPr>
              <a:t>years</a:t>
            </a:r>
          </a:p>
          <a:p>
            <a:r>
              <a:rPr lang="en-US" sz="2200" dirty="0">
                <a:cs typeface="Arial" panose="020B0604020202020204" pitchFamily="34" charset="0"/>
              </a:rPr>
              <a:t>Column Distribution : </a:t>
            </a:r>
          </a:p>
          <a:p>
            <a:pPr marL="458787" lvl="2" indent="0">
              <a:buNone/>
            </a:pPr>
            <a:r>
              <a:rPr lang="en-US" sz="2000" dirty="0">
                <a:latin typeface="Arial" panose="020B0604020202020204" pitchFamily="34" charset="0"/>
                <a:cs typeface="Arial" panose="020B0604020202020204" pitchFamily="34" charset="0"/>
              </a:rPr>
              <a:t>21</a:t>
            </a:r>
            <a:r>
              <a:rPr lang="en-US" sz="2000" dirty="0">
                <a:cs typeface="Arial" panose="020B0604020202020204" pitchFamily="34" charset="0"/>
              </a:rPr>
              <a:t> Features for each Item Id in Order</a:t>
            </a:r>
          </a:p>
          <a:p>
            <a:pPr marL="458787" lvl="2" indent="0">
              <a:buNone/>
            </a:pPr>
            <a:r>
              <a:rPr lang="en-US" sz="2200" dirty="0">
                <a:solidFill>
                  <a:schemeClr val="accent1">
                    <a:lumMod val="60000"/>
                    <a:lumOff val="40000"/>
                  </a:schemeClr>
                </a:solidFill>
                <a:cs typeface="Arial" panose="020B0604020202020204" pitchFamily="34" charset="0"/>
              </a:rPr>
              <a:t>Major Dimensions : </a:t>
            </a:r>
          </a:p>
          <a:p>
            <a:pPr lvl="3"/>
            <a:r>
              <a:rPr lang="en-US" sz="2000" dirty="0">
                <a:solidFill>
                  <a:schemeClr val="accent1">
                    <a:lumMod val="60000"/>
                    <a:lumOff val="40000"/>
                  </a:schemeClr>
                </a:solidFill>
                <a:cs typeface="Arial" panose="020B0604020202020204" pitchFamily="34" charset="0"/>
              </a:rPr>
              <a:t>Products</a:t>
            </a:r>
            <a:r>
              <a:rPr lang="en-US" sz="2000" dirty="0">
                <a:cs typeface="Arial" panose="020B0604020202020204" pitchFamily="34" charset="0"/>
              </a:rPr>
              <a:t> - Product-Category, </a:t>
            </a:r>
            <a:r>
              <a:rPr lang="en-US" sz="2000" dirty="0" err="1">
                <a:cs typeface="Arial" panose="020B0604020202020204" pitchFamily="34" charset="0"/>
              </a:rPr>
              <a:t>Sku</a:t>
            </a:r>
            <a:r>
              <a:rPr lang="en-US" sz="2000" dirty="0">
                <a:cs typeface="Arial" panose="020B0604020202020204" pitchFamily="34" charset="0"/>
              </a:rPr>
              <a:t>, Discount Amt</a:t>
            </a:r>
          </a:p>
          <a:p>
            <a:pPr lvl="3"/>
            <a:r>
              <a:rPr lang="en-US" sz="2000" dirty="0">
                <a:solidFill>
                  <a:schemeClr val="accent1">
                    <a:lumMod val="60000"/>
                    <a:lumOff val="40000"/>
                  </a:schemeClr>
                </a:solidFill>
                <a:cs typeface="Arial" panose="020B0604020202020204" pitchFamily="34" charset="0"/>
              </a:rPr>
              <a:t>Orders </a:t>
            </a:r>
            <a:r>
              <a:rPr lang="en-US" sz="2000" dirty="0">
                <a:cs typeface="Arial" panose="020B0604020202020204" pitchFamily="34" charset="0"/>
              </a:rPr>
              <a:t>- Order Status, Order Date, Order Amt</a:t>
            </a:r>
          </a:p>
          <a:p>
            <a:pPr lvl="3"/>
            <a:r>
              <a:rPr lang="en-US" sz="2000" dirty="0">
                <a:solidFill>
                  <a:schemeClr val="accent1">
                    <a:lumMod val="60000"/>
                    <a:lumOff val="40000"/>
                  </a:schemeClr>
                </a:solidFill>
                <a:cs typeface="Arial" panose="020B0604020202020204" pitchFamily="34" charset="0"/>
              </a:rPr>
              <a:t>Customers</a:t>
            </a:r>
            <a:r>
              <a:rPr lang="en-US" sz="2000" dirty="0">
                <a:cs typeface="Arial" panose="020B0604020202020204" pitchFamily="34" charset="0"/>
              </a:rPr>
              <a:t> – Customer Id, Customer Since</a:t>
            </a:r>
          </a:p>
          <a:p>
            <a:endParaRPr lang="en-US"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349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A50C43D-E30B-4B38-90FF-2FAEB3530DD1}"/>
              </a:ext>
            </a:extLst>
          </p:cNvPr>
          <p:cNvGraphicFramePr/>
          <p:nvPr>
            <p:extLst>
              <p:ext uri="{D42A27DB-BD31-4B8C-83A1-F6EECF244321}">
                <p14:modId xmlns:p14="http://schemas.microsoft.com/office/powerpoint/2010/main" val="3765862617"/>
              </p:ext>
            </p:extLst>
          </p:nvPr>
        </p:nvGraphicFramePr>
        <p:xfrm>
          <a:off x="117748" y="260648"/>
          <a:ext cx="11953328" cy="6480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A9227003-B788-476D-838B-89969C1AD7E1}"/>
              </a:ext>
            </a:extLst>
          </p:cNvPr>
          <p:cNvSpPr>
            <a:spLocks noGrp="1"/>
          </p:cNvSpPr>
          <p:nvPr>
            <p:ph type="title"/>
          </p:nvPr>
        </p:nvSpPr>
        <p:spPr>
          <a:xfrm>
            <a:off x="477788" y="673076"/>
            <a:ext cx="9144001" cy="1083568"/>
          </a:xfrm>
        </p:spPr>
        <p:txBody>
          <a:bodyPr/>
          <a:lstStyle/>
          <a:p>
            <a:r>
              <a:rPr lang="en-US" dirty="0"/>
              <a:t>Project Approach </a:t>
            </a:r>
            <a:endParaRPr lang="en-IN" dirty="0"/>
          </a:p>
        </p:txBody>
      </p:sp>
      <p:sp>
        <p:nvSpPr>
          <p:cNvPr id="5" name="Oval 4">
            <a:extLst>
              <a:ext uri="{FF2B5EF4-FFF2-40B4-BE49-F238E27FC236}">
                <a16:creationId xmlns:a16="http://schemas.microsoft.com/office/drawing/2014/main" id="{11BD71A4-2081-4ABD-93BB-71134D57494C}"/>
              </a:ext>
            </a:extLst>
          </p:cNvPr>
          <p:cNvSpPr/>
          <p:nvPr/>
        </p:nvSpPr>
        <p:spPr>
          <a:xfrm>
            <a:off x="3214092" y="3800475"/>
            <a:ext cx="405408" cy="427693"/>
          </a:xfrm>
          <a:prstGeom prst="ellipse">
            <a:avLst/>
          </a:prstGeom>
          <a:solidFill>
            <a:schemeClr val="bg2">
              <a:lumMod val="50000"/>
              <a:lumOff val="50000"/>
            </a:schemeClr>
          </a:solidFill>
        </p:spPr>
        <p:style>
          <a:lnRef idx="2">
            <a:schemeClr val="lt1">
              <a:hueOff val="0"/>
              <a:satOff val="0"/>
              <a:lumOff val="0"/>
              <a:alphaOff val="0"/>
            </a:schemeClr>
          </a:lnRef>
          <a:fillRef idx="1">
            <a:schemeClr val="accent4">
              <a:hueOff val="-7775370"/>
              <a:satOff val="13906"/>
              <a:lumOff val="3628"/>
              <a:alphaOff val="0"/>
            </a:schemeClr>
          </a:fillRef>
          <a:effectRef idx="0">
            <a:schemeClr val="accent4">
              <a:hueOff val="-7775370"/>
              <a:satOff val="13906"/>
              <a:lumOff val="3628"/>
              <a:alphaOff val="0"/>
            </a:schemeClr>
          </a:effectRef>
          <a:fontRef idx="minor">
            <a:schemeClr val="lt1"/>
          </a:fontRef>
        </p:style>
      </p:sp>
      <p:sp>
        <p:nvSpPr>
          <p:cNvPr id="8" name="TextBox 7">
            <a:extLst>
              <a:ext uri="{FF2B5EF4-FFF2-40B4-BE49-F238E27FC236}">
                <a16:creationId xmlns:a16="http://schemas.microsoft.com/office/drawing/2014/main" id="{CC60B611-A726-4D9F-A2CA-BF004E66D672}"/>
              </a:ext>
            </a:extLst>
          </p:cNvPr>
          <p:cNvSpPr txBox="1"/>
          <p:nvPr/>
        </p:nvSpPr>
        <p:spPr>
          <a:xfrm>
            <a:off x="249982" y="2169071"/>
            <a:ext cx="3384376" cy="2092881"/>
          </a:xfrm>
          <a:prstGeom prst="rect">
            <a:avLst/>
          </a:prstGeom>
          <a:noFill/>
        </p:spPr>
        <p:txBody>
          <a:bodyPr wrap="square" rtlCol="0">
            <a:spAutoFit/>
          </a:bodyPr>
          <a:lstStyle/>
          <a:p>
            <a:r>
              <a:rPr lang="en-US" dirty="0"/>
              <a:t>Data Preparation : Data Cleaning</a:t>
            </a:r>
          </a:p>
          <a:p>
            <a:pPr marL="285750" indent="-285750">
              <a:buFont typeface="Arial" panose="020B0604020202020204" pitchFamily="34" charset="0"/>
              <a:buChar char="•"/>
            </a:pPr>
            <a:r>
              <a:rPr lang="en-US" sz="1400" dirty="0"/>
              <a:t>Missing Value Treatment</a:t>
            </a:r>
          </a:p>
          <a:p>
            <a:pPr marL="285750" indent="-285750">
              <a:buFont typeface="Arial" panose="020B0604020202020204" pitchFamily="34" charset="0"/>
              <a:buChar char="•"/>
            </a:pPr>
            <a:r>
              <a:rPr lang="en-US" sz="1400" dirty="0"/>
              <a:t>Feature Selection</a:t>
            </a:r>
          </a:p>
          <a:p>
            <a:pPr marL="285750" indent="-285750">
              <a:buFont typeface="Arial" panose="020B0604020202020204" pitchFamily="34" charset="0"/>
              <a:buChar char="•"/>
            </a:pPr>
            <a:r>
              <a:rPr lang="en-US" sz="1400" dirty="0"/>
              <a:t>Redefined Categorization (Order Status, Product Category)</a:t>
            </a:r>
          </a:p>
          <a:p>
            <a:pPr marL="285750" indent="-285750">
              <a:buFont typeface="Arial" panose="020B0604020202020204" pitchFamily="34" charset="0"/>
              <a:buChar char="•"/>
            </a:pPr>
            <a:r>
              <a:rPr lang="en-US" sz="1400" dirty="0"/>
              <a:t>Defining Data Types</a:t>
            </a:r>
          </a:p>
          <a:p>
            <a:pPr marL="285750" indent="-285750">
              <a:buFont typeface="Arial" panose="020B0604020202020204" pitchFamily="34" charset="0"/>
              <a:buChar char="•"/>
            </a:pPr>
            <a:r>
              <a:rPr lang="en-US" sz="1400" dirty="0"/>
              <a:t>Imputation of Incorrect Values (ex: Discount)</a:t>
            </a:r>
          </a:p>
          <a:p>
            <a:endParaRPr lang="en-IN" sz="1400" dirty="0"/>
          </a:p>
        </p:txBody>
      </p:sp>
      <p:sp>
        <p:nvSpPr>
          <p:cNvPr id="9" name="Oval 8">
            <a:extLst>
              <a:ext uri="{FF2B5EF4-FFF2-40B4-BE49-F238E27FC236}">
                <a16:creationId xmlns:a16="http://schemas.microsoft.com/office/drawing/2014/main" id="{802CD0A6-9EB3-4CE1-B6FD-A64BB08F9895}"/>
              </a:ext>
            </a:extLst>
          </p:cNvPr>
          <p:cNvSpPr/>
          <p:nvPr/>
        </p:nvSpPr>
        <p:spPr>
          <a:xfrm>
            <a:off x="6382444" y="2204864"/>
            <a:ext cx="559358" cy="557324"/>
          </a:xfrm>
          <a:prstGeom prst="ellipse">
            <a:avLst/>
          </a:prstGeom>
          <a:solidFill>
            <a:schemeClr val="accent3">
              <a:lumMod val="60000"/>
              <a:lumOff val="40000"/>
            </a:schemeClr>
          </a:solidFill>
        </p:spPr>
        <p:style>
          <a:lnRef idx="2">
            <a:schemeClr val="lt1">
              <a:hueOff val="0"/>
              <a:satOff val="0"/>
              <a:lumOff val="0"/>
              <a:alphaOff val="0"/>
            </a:schemeClr>
          </a:lnRef>
          <a:fillRef idx="1">
            <a:schemeClr val="accent4">
              <a:hueOff val="-7775370"/>
              <a:satOff val="13906"/>
              <a:lumOff val="3628"/>
              <a:alphaOff val="0"/>
            </a:schemeClr>
          </a:fillRef>
          <a:effectRef idx="0">
            <a:schemeClr val="accent4">
              <a:hueOff val="-7775370"/>
              <a:satOff val="13906"/>
              <a:lumOff val="3628"/>
              <a:alphaOff val="0"/>
            </a:schemeClr>
          </a:effectRef>
          <a:fontRef idx="minor">
            <a:schemeClr val="lt1"/>
          </a:fontRef>
        </p:style>
      </p:sp>
      <p:sp>
        <p:nvSpPr>
          <p:cNvPr id="10" name="TextBox 9">
            <a:extLst>
              <a:ext uri="{FF2B5EF4-FFF2-40B4-BE49-F238E27FC236}">
                <a16:creationId xmlns:a16="http://schemas.microsoft.com/office/drawing/2014/main" id="{D800EB0A-434D-4091-9224-6E882B7DC716}"/>
              </a:ext>
            </a:extLst>
          </p:cNvPr>
          <p:cNvSpPr txBox="1"/>
          <p:nvPr/>
        </p:nvSpPr>
        <p:spPr>
          <a:xfrm>
            <a:off x="4750407" y="273646"/>
            <a:ext cx="3264074" cy="1446550"/>
          </a:xfrm>
          <a:prstGeom prst="rect">
            <a:avLst/>
          </a:prstGeom>
          <a:noFill/>
        </p:spPr>
        <p:txBody>
          <a:bodyPr wrap="square" rtlCol="0">
            <a:spAutoFit/>
          </a:bodyPr>
          <a:lstStyle/>
          <a:p>
            <a:r>
              <a:rPr lang="en-US" dirty="0"/>
              <a:t>Model Building</a:t>
            </a:r>
          </a:p>
          <a:p>
            <a:pPr marL="285750" indent="-285750">
              <a:buFont typeface="Arial" panose="020B0604020202020204" pitchFamily="34" charset="0"/>
              <a:buChar char="•"/>
            </a:pPr>
            <a:r>
              <a:rPr lang="en-US" sz="1400" dirty="0"/>
              <a:t>Timeframe for Customer Lifetime</a:t>
            </a:r>
          </a:p>
          <a:p>
            <a:pPr marL="285750" indent="-285750">
              <a:buFont typeface="Arial" panose="020B0604020202020204" pitchFamily="34" charset="0"/>
              <a:buChar char="•"/>
            </a:pPr>
            <a:r>
              <a:rPr lang="en-US" sz="1400" dirty="0"/>
              <a:t>RFM Based Modelling</a:t>
            </a:r>
          </a:p>
          <a:p>
            <a:pPr marL="285750" indent="-285750">
              <a:buFont typeface="Arial" panose="020B0604020202020204" pitchFamily="34" charset="0"/>
              <a:buChar char="•"/>
            </a:pPr>
            <a:r>
              <a:rPr lang="en-US" sz="1400" dirty="0"/>
              <a:t>CLTV Prediction</a:t>
            </a:r>
          </a:p>
          <a:p>
            <a:pPr marL="285750" indent="-285750">
              <a:buFont typeface="Arial" panose="020B0604020202020204" pitchFamily="34" charset="0"/>
              <a:buChar char="•"/>
            </a:pPr>
            <a:r>
              <a:rPr lang="en-US" sz="1400" dirty="0"/>
              <a:t>Evaluate Performance</a:t>
            </a:r>
          </a:p>
          <a:p>
            <a:pPr marL="285750" indent="-285750">
              <a:buFont typeface="Arial" panose="020B0604020202020204" pitchFamily="34" charset="0"/>
              <a:buChar char="•"/>
            </a:pPr>
            <a:r>
              <a:rPr lang="en-US" sz="1400" dirty="0"/>
              <a:t>Model Selection &amp; Finalization </a:t>
            </a:r>
            <a:endParaRPr lang="en-IN" sz="1400" dirty="0"/>
          </a:p>
        </p:txBody>
      </p:sp>
    </p:spTree>
    <p:extLst>
      <p:ext uri="{BB962C8B-B14F-4D97-AF65-F5344CB8AC3E}">
        <p14:creationId xmlns:p14="http://schemas.microsoft.com/office/powerpoint/2010/main" val="358252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AE2ECC-64EB-4E6B-9914-ECAAC7259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4" y="1052736"/>
            <a:ext cx="7164288" cy="4114837"/>
          </a:xfrm>
          <a:prstGeom prst="rect">
            <a:avLst/>
          </a:prstGeom>
          <a:effectLst>
            <a:reflection blurRad="6350" stA="50000" endA="275" endPos="40000" dist="101600" dir="5400000" sy="-100000" algn="bl" rotWithShape="0"/>
          </a:effectLst>
        </p:spPr>
      </p:pic>
      <p:pic>
        <p:nvPicPr>
          <p:cNvPr id="5" name="Content Placeholder 4">
            <a:extLst>
              <a:ext uri="{FF2B5EF4-FFF2-40B4-BE49-F238E27FC236}">
                <a16:creationId xmlns:a16="http://schemas.microsoft.com/office/drawing/2014/main" id="{BBEFCCBE-D751-42A6-8D32-4DF5E901B04E}"/>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577292" y="1052736"/>
            <a:ext cx="7601289" cy="3528392"/>
          </a:xfrm>
          <a:effectLst>
            <a:softEdge rad="317500"/>
          </a:effectLst>
        </p:spPr>
      </p:pic>
    </p:spTree>
    <p:extLst>
      <p:ext uri="{BB962C8B-B14F-4D97-AF65-F5344CB8AC3E}">
        <p14:creationId xmlns:p14="http://schemas.microsoft.com/office/powerpoint/2010/main" val="95126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EC853-8321-46F1-8720-779A61A7F0CE}"/>
              </a:ext>
            </a:extLst>
          </p:cNvPr>
          <p:cNvSpPr>
            <a:spLocks noGrp="1"/>
          </p:cNvSpPr>
          <p:nvPr>
            <p:ph type="title"/>
          </p:nvPr>
        </p:nvSpPr>
        <p:spPr/>
        <p:txBody>
          <a:bodyPr/>
          <a:lstStyle/>
          <a:p>
            <a:r>
              <a:rPr lang="en-IN" dirty="0">
                <a:solidFill>
                  <a:schemeClr val="bg2">
                    <a:lumMod val="50000"/>
                    <a:lumOff val="50000"/>
                  </a:schemeClr>
                </a:solidFill>
              </a:rPr>
              <a:t>EDA process using Python</a:t>
            </a:r>
          </a:p>
        </p:txBody>
      </p:sp>
      <p:sp>
        <p:nvSpPr>
          <p:cNvPr id="3" name="Content Placeholder 2">
            <a:extLst>
              <a:ext uri="{FF2B5EF4-FFF2-40B4-BE49-F238E27FC236}">
                <a16:creationId xmlns:a16="http://schemas.microsoft.com/office/drawing/2014/main" id="{2573C41B-6C39-4FBE-9555-A64D07CA6FEC}"/>
              </a:ext>
            </a:extLst>
          </p:cNvPr>
          <p:cNvSpPr>
            <a:spLocks noGrp="1"/>
          </p:cNvSpPr>
          <p:nvPr>
            <p:ph idx="1"/>
          </p:nvPr>
        </p:nvSpPr>
        <p:spPr/>
        <p:txBody>
          <a:bodyPr>
            <a:normAutofit/>
          </a:bodyPr>
          <a:lstStyle/>
          <a:p>
            <a:pPr marL="0" indent="0">
              <a:buNone/>
            </a:pPr>
            <a:r>
              <a:rPr lang="en-US" sz="2000" dirty="0"/>
              <a:t>Refining the given data set to understand insights through key characteristics of various entities of the data source like column(s), row(s) by applying Pandas, NumPy, Statistical Methods, and Data visualization packages. </a:t>
            </a:r>
            <a:endParaRPr lang="en-IN" sz="2000" dirty="0"/>
          </a:p>
          <a:p>
            <a:pPr marL="0" indent="0">
              <a:buNone/>
            </a:pPr>
            <a:endParaRPr lang="en-US" sz="2000" dirty="0"/>
          </a:p>
        </p:txBody>
      </p:sp>
      <p:sp>
        <p:nvSpPr>
          <p:cNvPr id="8" name="Flowchart: Terminator 7">
            <a:extLst>
              <a:ext uri="{FF2B5EF4-FFF2-40B4-BE49-F238E27FC236}">
                <a16:creationId xmlns:a16="http://schemas.microsoft.com/office/drawing/2014/main" id="{78845CDF-536B-4355-80DE-0FEE8E3D4092}"/>
              </a:ext>
            </a:extLst>
          </p:cNvPr>
          <p:cNvSpPr/>
          <p:nvPr/>
        </p:nvSpPr>
        <p:spPr>
          <a:xfrm>
            <a:off x="1175679" y="3322713"/>
            <a:ext cx="3243783" cy="559296"/>
          </a:xfrm>
          <a:prstGeom prst="flowChartTerminator">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Missing Value Treatment</a:t>
            </a:r>
            <a:endParaRPr lang="en-IN" dirty="0"/>
          </a:p>
        </p:txBody>
      </p:sp>
      <p:sp>
        <p:nvSpPr>
          <p:cNvPr id="13" name="Flowchart: Terminator 12">
            <a:extLst>
              <a:ext uri="{FF2B5EF4-FFF2-40B4-BE49-F238E27FC236}">
                <a16:creationId xmlns:a16="http://schemas.microsoft.com/office/drawing/2014/main" id="{06550C46-1C8C-4F5D-B741-E30B500EA79B}"/>
              </a:ext>
            </a:extLst>
          </p:cNvPr>
          <p:cNvSpPr/>
          <p:nvPr/>
        </p:nvSpPr>
        <p:spPr>
          <a:xfrm>
            <a:off x="333772" y="5250929"/>
            <a:ext cx="3960439" cy="703312"/>
          </a:xfrm>
          <a:prstGeom prst="flowChartTerminator">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Allocating appropriate data types for columns</a:t>
            </a:r>
            <a:endParaRPr lang="en-IN" dirty="0"/>
          </a:p>
        </p:txBody>
      </p:sp>
      <p:sp>
        <p:nvSpPr>
          <p:cNvPr id="14" name="Flowchart: Terminator 13">
            <a:extLst>
              <a:ext uri="{FF2B5EF4-FFF2-40B4-BE49-F238E27FC236}">
                <a16:creationId xmlns:a16="http://schemas.microsoft.com/office/drawing/2014/main" id="{BED8D8E5-04CC-44E9-8C4A-D61AB27C85DB}"/>
              </a:ext>
            </a:extLst>
          </p:cNvPr>
          <p:cNvSpPr/>
          <p:nvPr/>
        </p:nvSpPr>
        <p:spPr>
          <a:xfrm>
            <a:off x="3916225" y="4489140"/>
            <a:ext cx="2683742" cy="70331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Dropping Missing or null Values</a:t>
            </a:r>
            <a:endParaRPr lang="en-IN" dirty="0"/>
          </a:p>
        </p:txBody>
      </p:sp>
      <p:sp>
        <p:nvSpPr>
          <p:cNvPr id="15" name="Flowchart: Terminator 14">
            <a:extLst>
              <a:ext uri="{FF2B5EF4-FFF2-40B4-BE49-F238E27FC236}">
                <a16:creationId xmlns:a16="http://schemas.microsoft.com/office/drawing/2014/main" id="{65095F65-778D-494D-8F1E-BBEAC32CB361}"/>
              </a:ext>
            </a:extLst>
          </p:cNvPr>
          <p:cNvSpPr/>
          <p:nvPr/>
        </p:nvSpPr>
        <p:spPr>
          <a:xfrm>
            <a:off x="4977779" y="3373760"/>
            <a:ext cx="2376264" cy="864096"/>
          </a:xfrm>
          <a:prstGeom prst="flowChartTermina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Renaming column Identifiers</a:t>
            </a:r>
            <a:endParaRPr lang="en-IN" dirty="0"/>
          </a:p>
        </p:txBody>
      </p:sp>
      <p:sp>
        <p:nvSpPr>
          <p:cNvPr id="20" name="Flowchart: Terminator 19">
            <a:extLst>
              <a:ext uri="{FF2B5EF4-FFF2-40B4-BE49-F238E27FC236}">
                <a16:creationId xmlns:a16="http://schemas.microsoft.com/office/drawing/2014/main" id="{AA8129FA-98A3-4641-9992-4354C484129C}"/>
              </a:ext>
            </a:extLst>
          </p:cNvPr>
          <p:cNvSpPr/>
          <p:nvPr/>
        </p:nvSpPr>
        <p:spPr>
          <a:xfrm>
            <a:off x="7210537" y="4489140"/>
            <a:ext cx="2520277" cy="70331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Dropping Irrelevant Columns</a:t>
            </a:r>
            <a:endParaRPr lang="en-IN" dirty="0"/>
          </a:p>
        </p:txBody>
      </p:sp>
      <p:sp>
        <p:nvSpPr>
          <p:cNvPr id="21" name="Flowchart: Terminator 20">
            <a:extLst>
              <a:ext uri="{FF2B5EF4-FFF2-40B4-BE49-F238E27FC236}">
                <a16:creationId xmlns:a16="http://schemas.microsoft.com/office/drawing/2014/main" id="{C2221749-0F86-4355-877B-4209D6A91838}"/>
              </a:ext>
            </a:extLst>
          </p:cNvPr>
          <p:cNvSpPr/>
          <p:nvPr/>
        </p:nvSpPr>
        <p:spPr>
          <a:xfrm>
            <a:off x="8470676" y="3566966"/>
            <a:ext cx="2952325" cy="703312"/>
          </a:xfrm>
          <a:prstGeom prst="flowChartTerminator">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 Transformation</a:t>
            </a:r>
            <a:endParaRPr lang="en-IN" dirty="0"/>
          </a:p>
        </p:txBody>
      </p:sp>
      <p:sp>
        <p:nvSpPr>
          <p:cNvPr id="22" name="Flowchart: Terminator 21">
            <a:extLst>
              <a:ext uri="{FF2B5EF4-FFF2-40B4-BE49-F238E27FC236}">
                <a16:creationId xmlns:a16="http://schemas.microsoft.com/office/drawing/2014/main" id="{2F8E1DD6-2710-49A2-9E4C-AF412D6DD712}"/>
              </a:ext>
            </a:extLst>
          </p:cNvPr>
          <p:cNvSpPr/>
          <p:nvPr/>
        </p:nvSpPr>
        <p:spPr>
          <a:xfrm>
            <a:off x="7742215" y="2975247"/>
            <a:ext cx="2105000" cy="398513"/>
          </a:xfrm>
          <a:prstGeom prst="flowChartTermina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creation</a:t>
            </a:r>
            <a:endParaRPr lang="en-IN" dirty="0"/>
          </a:p>
        </p:txBody>
      </p:sp>
      <p:sp>
        <p:nvSpPr>
          <p:cNvPr id="23" name="Flowchart: Terminator 22">
            <a:extLst>
              <a:ext uri="{FF2B5EF4-FFF2-40B4-BE49-F238E27FC236}">
                <a16:creationId xmlns:a16="http://schemas.microsoft.com/office/drawing/2014/main" id="{8DC10F11-23B7-4CA8-A919-CD5344EEB31D}"/>
              </a:ext>
            </a:extLst>
          </p:cNvPr>
          <p:cNvSpPr/>
          <p:nvPr/>
        </p:nvSpPr>
        <p:spPr>
          <a:xfrm>
            <a:off x="5576669" y="5378506"/>
            <a:ext cx="2520277" cy="703312"/>
          </a:xfrm>
          <a:prstGeom prst="flowChartTerminator">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Detecting Outliers</a:t>
            </a:r>
            <a:endParaRPr lang="en-IN" dirty="0"/>
          </a:p>
        </p:txBody>
      </p:sp>
      <p:sp>
        <p:nvSpPr>
          <p:cNvPr id="24" name="Flowchart: Terminator 23">
            <a:extLst>
              <a:ext uri="{FF2B5EF4-FFF2-40B4-BE49-F238E27FC236}">
                <a16:creationId xmlns:a16="http://schemas.microsoft.com/office/drawing/2014/main" id="{E31FF25F-DD28-4E80-97F0-CBDBD3E5240E}"/>
              </a:ext>
            </a:extLst>
          </p:cNvPr>
          <p:cNvSpPr/>
          <p:nvPr/>
        </p:nvSpPr>
        <p:spPr>
          <a:xfrm>
            <a:off x="1675018" y="4209492"/>
            <a:ext cx="1898774" cy="559296"/>
          </a:xfrm>
          <a:prstGeom prst="flowChartTerminator">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Bi-Variate Analysis</a:t>
            </a:r>
            <a:endParaRPr lang="en-IN" dirty="0"/>
          </a:p>
        </p:txBody>
      </p:sp>
      <p:sp>
        <p:nvSpPr>
          <p:cNvPr id="25" name="Flowchart: Terminator 24">
            <a:extLst>
              <a:ext uri="{FF2B5EF4-FFF2-40B4-BE49-F238E27FC236}">
                <a16:creationId xmlns:a16="http://schemas.microsoft.com/office/drawing/2014/main" id="{430F3797-820E-445C-BCC1-45AD53BF9143}"/>
              </a:ext>
            </a:extLst>
          </p:cNvPr>
          <p:cNvSpPr/>
          <p:nvPr/>
        </p:nvSpPr>
        <p:spPr>
          <a:xfrm>
            <a:off x="8490369" y="5344851"/>
            <a:ext cx="3243782" cy="646281"/>
          </a:xfrm>
          <a:prstGeom prst="flowChartTermina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Imputation of  Values for Outliers</a:t>
            </a:r>
            <a:endParaRPr lang="en-IN" dirty="0"/>
          </a:p>
        </p:txBody>
      </p:sp>
    </p:spTree>
    <p:extLst>
      <p:ext uri="{BB962C8B-B14F-4D97-AF65-F5344CB8AC3E}">
        <p14:creationId xmlns:p14="http://schemas.microsoft.com/office/powerpoint/2010/main" val="17967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A8D7-BE02-493B-9928-6A854953A841}"/>
              </a:ext>
            </a:extLst>
          </p:cNvPr>
          <p:cNvSpPr>
            <a:spLocks noGrp="1"/>
          </p:cNvSpPr>
          <p:nvPr>
            <p:ph type="title"/>
          </p:nvPr>
        </p:nvSpPr>
        <p:spPr>
          <a:xfrm>
            <a:off x="1522413" y="313055"/>
            <a:ext cx="9144001" cy="1371600"/>
          </a:xfrm>
        </p:spPr>
        <p:txBody>
          <a:bodyPr/>
          <a:lstStyle/>
          <a:p>
            <a:r>
              <a:rPr lang="en-US" dirty="0"/>
              <a:t>Order Distribution : Redefined Categories</a:t>
            </a:r>
            <a:endParaRPr lang="en-IN" dirty="0"/>
          </a:p>
        </p:txBody>
      </p:sp>
      <p:sp>
        <p:nvSpPr>
          <p:cNvPr id="3" name="Content Placeholder 2">
            <a:extLst>
              <a:ext uri="{FF2B5EF4-FFF2-40B4-BE49-F238E27FC236}">
                <a16:creationId xmlns:a16="http://schemas.microsoft.com/office/drawing/2014/main" id="{CEBC8CAF-0E99-41F6-A3ED-95BD6783FF50}"/>
              </a:ext>
            </a:extLst>
          </p:cNvPr>
          <p:cNvSpPr>
            <a:spLocks noGrp="1"/>
          </p:cNvSpPr>
          <p:nvPr>
            <p:ph sz="half" idx="1"/>
          </p:nvPr>
        </p:nvSpPr>
        <p:spPr>
          <a:xfrm>
            <a:off x="1548704" y="1684655"/>
            <a:ext cx="7829991" cy="587895"/>
          </a:xfrm>
        </p:spPr>
        <p:txBody>
          <a:bodyPr/>
          <a:lstStyle/>
          <a:p>
            <a:pPr marL="0" indent="0">
              <a:buNone/>
            </a:pPr>
            <a:r>
              <a:rPr lang="en-US" dirty="0">
                <a:solidFill>
                  <a:schemeClr val="bg2">
                    <a:lumMod val="50000"/>
                    <a:lumOff val="50000"/>
                  </a:schemeClr>
                </a:solidFill>
              </a:rPr>
              <a:t>60% of total orders were getting cancelled or refunded.</a:t>
            </a:r>
          </a:p>
        </p:txBody>
      </p:sp>
      <p:pic>
        <p:nvPicPr>
          <p:cNvPr id="6" name="Content Placeholder 5">
            <a:extLst>
              <a:ext uri="{FF2B5EF4-FFF2-40B4-BE49-F238E27FC236}">
                <a16:creationId xmlns:a16="http://schemas.microsoft.com/office/drawing/2014/main" id="{82F6FE6A-C192-4BF2-8FE0-05053545E86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97868" y="2932064"/>
            <a:ext cx="4419600" cy="2866082"/>
          </a:xfrm>
        </p:spPr>
      </p:pic>
      <p:pic>
        <p:nvPicPr>
          <p:cNvPr id="8" name="Picture 7">
            <a:extLst>
              <a:ext uri="{FF2B5EF4-FFF2-40B4-BE49-F238E27FC236}">
                <a16:creationId xmlns:a16="http://schemas.microsoft.com/office/drawing/2014/main" id="{B36E4F34-B0D1-4256-9AD6-BA9B4046B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524" y="2932064"/>
            <a:ext cx="3779169" cy="2866082"/>
          </a:xfrm>
          <a:prstGeom prst="rect">
            <a:avLst/>
          </a:prstGeom>
        </p:spPr>
      </p:pic>
      <p:sp>
        <p:nvSpPr>
          <p:cNvPr id="9" name="Arrow: Right 8">
            <a:extLst>
              <a:ext uri="{FF2B5EF4-FFF2-40B4-BE49-F238E27FC236}">
                <a16:creationId xmlns:a16="http://schemas.microsoft.com/office/drawing/2014/main" id="{2F15C81C-487C-4108-B114-16C8856275EB}"/>
              </a:ext>
            </a:extLst>
          </p:cNvPr>
          <p:cNvSpPr/>
          <p:nvPr/>
        </p:nvSpPr>
        <p:spPr>
          <a:xfrm>
            <a:off x="5734372" y="3933055"/>
            <a:ext cx="1204564" cy="432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0459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CE4F-196D-4BBC-85EA-1E64DEE1ED9A}"/>
              </a:ext>
            </a:extLst>
          </p:cNvPr>
          <p:cNvSpPr>
            <a:spLocks noGrp="1"/>
          </p:cNvSpPr>
          <p:nvPr>
            <p:ph type="title"/>
          </p:nvPr>
        </p:nvSpPr>
        <p:spPr>
          <a:xfrm>
            <a:off x="1413892" y="432288"/>
            <a:ext cx="9995570" cy="961883"/>
          </a:xfrm>
        </p:spPr>
        <p:txBody>
          <a:bodyPr>
            <a:normAutofit fontScale="90000"/>
          </a:bodyPr>
          <a:lstStyle/>
          <a:p>
            <a:r>
              <a:rPr lang="en-US" sz="3100" dirty="0"/>
              <a:t>Completed Orders EDA – Product Category</a:t>
            </a:r>
            <a:br>
              <a:rPr lang="en-US" dirty="0"/>
            </a:br>
            <a:r>
              <a:rPr lang="en-US" sz="2200" dirty="0">
                <a:solidFill>
                  <a:schemeClr val="bg2">
                    <a:lumMod val="50000"/>
                    <a:lumOff val="50000"/>
                  </a:schemeClr>
                </a:solidFill>
              </a:rPr>
              <a:t>Electronic Products contribute to the highest number of orders while Market Value wise Entertainment product sales are leading.</a:t>
            </a:r>
            <a:endParaRPr lang="en-IN" sz="2200" dirty="0"/>
          </a:p>
        </p:txBody>
      </p:sp>
      <p:pic>
        <p:nvPicPr>
          <p:cNvPr id="17" name="Picture 16">
            <a:extLst>
              <a:ext uri="{FF2B5EF4-FFF2-40B4-BE49-F238E27FC236}">
                <a16:creationId xmlns:a16="http://schemas.microsoft.com/office/drawing/2014/main" id="{133A3A9C-2A5D-4064-89E4-85F3372BA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89" y="3419503"/>
            <a:ext cx="5390641" cy="2871037"/>
          </a:xfrm>
          <a:prstGeom prst="rect">
            <a:avLst/>
          </a:prstGeom>
          <a:effectLst>
            <a:innerShdw blurRad="63500" dist="50800" dir="18900000">
              <a:prstClr val="black">
                <a:alpha val="50000"/>
              </a:prstClr>
            </a:innerShdw>
          </a:effectLst>
        </p:spPr>
      </p:pic>
      <p:pic>
        <p:nvPicPr>
          <p:cNvPr id="19" name="Picture 18">
            <a:extLst>
              <a:ext uri="{FF2B5EF4-FFF2-40B4-BE49-F238E27FC236}">
                <a16:creationId xmlns:a16="http://schemas.microsoft.com/office/drawing/2014/main" id="{9D744218-2E23-49C2-8127-F1042EE28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145" y="2780140"/>
            <a:ext cx="5453508" cy="2874836"/>
          </a:xfrm>
          <a:prstGeom prst="rect">
            <a:avLst/>
          </a:prstGeom>
          <a:effectLst>
            <a:innerShdw blurRad="63500" dist="50800" dir="18900000">
              <a:prstClr val="black">
                <a:alpha val="50000"/>
              </a:prstClr>
            </a:innerShdw>
          </a:effectLst>
        </p:spPr>
      </p:pic>
      <p:sp>
        <p:nvSpPr>
          <p:cNvPr id="23" name="Speech Bubble: Oval 22">
            <a:extLst>
              <a:ext uri="{FF2B5EF4-FFF2-40B4-BE49-F238E27FC236}">
                <a16:creationId xmlns:a16="http://schemas.microsoft.com/office/drawing/2014/main" id="{4C4AB4B9-32AD-4D6C-9A55-FF98372F7231}"/>
              </a:ext>
            </a:extLst>
          </p:cNvPr>
          <p:cNvSpPr/>
          <p:nvPr/>
        </p:nvSpPr>
        <p:spPr>
          <a:xfrm>
            <a:off x="621804" y="2010262"/>
            <a:ext cx="3302223" cy="1296144"/>
          </a:xfrm>
          <a:prstGeom prst="wedgeEllipse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bg1"/>
                </a:solidFill>
              </a:rPr>
              <a:t>Electronics and fashion items contributes to nearly 50 % of total orders</a:t>
            </a:r>
            <a:endParaRPr lang="en-IN" dirty="0"/>
          </a:p>
        </p:txBody>
      </p:sp>
      <p:sp>
        <p:nvSpPr>
          <p:cNvPr id="24" name="TextBox 23">
            <a:extLst>
              <a:ext uri="{FF2B5EF4-FFF2-40B4-BE49-F238E27FC236}">
                <a16:creationId xmlns:a16="http://schemas.microsoft.com/office/drawing/2014/main" id="{DE327A3F-B5CF-4F7C-B525-A23A1316F259}"/>
              </a:ext>
            </a:extLst>
          </p:cNvPr>
          <p:cNvSpPr txBox="1"/>
          <p:nvPr/>
        </p:nvSpPr>
        <p:spPr>
          <a:xfrm>
            <a:off x="395635" y="6290540"/>
            <a:ext cx="3528392" cy="369332"/>
          </a:xfrm>
          <a:prstGeom prst="rect">
            <a:avLst/>
          </a:prstGeom>
          <a:noFill/>
        </p:spPr>
        <p:txBody>
          <a:bodyPr wrap="square" rtlCol="0">
            <a:spAutoFit/>
          </a:bodyPr>
          <a:lstStyle/>
          <a:p>
            <a:r>
              <a:rPr lang="en-US" dirty="0"/>
              <a:t>Product Category Count</a:t>
            </a:r>
            <a:endParaRPr lang="en-IN" dirty="0"/>
          </a:p>
        </p:txBody>
      </p:sp>
      <p:sp>
        <p:nvSpPr>
          <p:cNvPr id="25" name="TextBox 24">
            <a:extLst>
              <a:ext uri="{FF2B5EF4-FFF2-40B4-BE49-F238E27FC236}">
                <a16:creationId xmlns:a16="http://schemas.microsoft.com/office/drawing/2014/main" id="{C1449727-E579-4D9F-BC58-7F7379E25FAF}"/>
              </a:ext>
            </a:extLst>
          </p:cNvPr>
          <p:cNvSpPr txBox="1"/>
          <p:nvPr/>
        </p:nvSpPr>
        <p:spPr>
          <a:xfrm>
            <a:off x="6213668" y="5654976"/>
            <a:ext cx="4283744" cy="369332"/>
          </a:xfrm>
          <a:prstGeom prst="rect">
            <a:avLst/>
          </a:prstGeom>
          <a:noFill/>
        </p:spPr>
        <p:txBody>
          <a:bodyPr wrap="square" rtlCol="0">
            <a:spAutoFit/>
          </a:bodyPr>
          <a:lstStyle/>
          <a:p>
            <a:r>
              <a:rPr lang="en-US" dirty="0"/>
              <a:t>Market Value for Each Product Category</a:t>
            </a:r>
            <a:endParaRPr lang="en-IN" dirty="0"/>
          </a:p>
        </p:txBody>
      </p:sp>
      <p:sp>
        <p:nvSpPr>
          <p:cNvPr id="4" name="Rectangle: Rounded Corners 3">
            <a:extLst>
              <a:ext uri="{FF2B5EF4-FFF2-40B4-BE49-F238E27FC236}">
                <a16:creationId xmlns:a16="http://schemas.microsoft.com/office/drawing/2014/main" id="{0410B851-485A-4C86-84C0-969AD31A241E}"/>
              </a:ext>
            </a:extLst>
          </p:cNvPr>
          <p:cNvSpPr/>
          <p:nvPr/>
        </p:nvSpPr>
        <p:spPr>
          <a:xfrm>
            <a:off x="837828" y="3475709"/>
            <a:ext cx="2016224" cy="2761603"/>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7FAE78F5-3E34-4216-967F-632AEDDA1548}"/>
              </a:ext>
            </a:extLst>
          </p:cNvPr>
          <p:cNvSpPr/>
          <p:nvPr/>
        </p:nvSpPr>
        <p:spPr>
          <a:xfrm rot="20465204">
            <a:off x="6222555" y="3556770"/>
            <a:ext cx="5640624" cy="583706"/>
          </a:xfrm>
          <a:prstGeom prst="ellipse">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peech Bubble: Oval 6">
            <a:extLst>
              <a:ext uri="{FF2B5EF4-FFF2-40B4-BE49-F238E27FC236}">
                <a16:creationId xmlns:a16="http://schemas.microsoft.com/office/drawing/2014/main" id="{F2E24768-AE6F-4A61-9FB2-FD0A59FCDE95}"/>
              </a:ext>
            </a:extLst>
          </p:cNvPr>
          <p:cNvSpPr/>
          <p:nvPr/>
        </p:nvSpPr>
        <p:spPr>
          <a:xfrm>
            <a:off x="6886500" y="1573784"/>
            <a:ext cx="5165476" cy="1071546"/>
          </a:xfrm>
          <a:prstGeom prst="wedgeEllipseCallout">
            <a:avLst>
              <a:gd name="adj1" fmla="val 14104"/>
              <a:gd name="adj2" fmla="val 12500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Entertainment, Mobiles &amp; Tablets, Appliances and Computing product categories lead high value sales.</a:t>
            </a:r>
            <a:endParaRPr lang="en-IN" dirty="0"/>
          </a:p>
        </p:txBody>
      </p:sp>
    </p:spTree>
    <p:extLst>
      <p:ext uri="{BB962C8B-B14F-4D97-AF65-F5344CB8AC3E}">
        <p14:creationId xmlns:p14="http://schemas.microsoft.com/office/powerpoint/2010/main" val="99737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CE4F-196D-4BBC-85EA-1E64DEE1ED9A}"/>
              </a:ext>
            </a:extLst>
          </p:cNvPr>
          <p:cNvSpPr>
            <a:spLocks noGrp="1"/>
          </p:cNvSpPr>
          <p:nvPr>
            <p:ph type="title"/>
          </p:nvPr>
        </p:nvSpPr>
        <p:spPr>
          <a:xfrm>
            <a:off x="1004353" y="348585"/>
            <a:ext cx="10854108" cy="1148263"/>
          </a:xfrm>
        </p:spPr>
        <p:txBody>
          <a:bodyPr>
            <a:normAutofit/>
          </a:bodyPr>
          <a:lstStyle/>
          <a:p>
            <a:r>
              <a:rPr lang="en-US" sz="3100" dirty="0"/>
              <a:t>Completed Orders EDA – Payment Method</a:t>
            </a:r>
            <a:br>
              <a:rPr lang="en-US" dirty="0"/>
            </a:br>
            <a:r>
              <a:rPr lang="en-US" sz="2000" dirty="0">
                <a:solidFill>
                  <a:schemeClr val="bg2">
                    <a:lumMod val="50000"/>
                    <a:lumOff val="50000"/>
                  </a:schemeClr>
                </a:solidFill>
              </a:rPr>
              <a:t>COD is the most popular payment method </a:t>
            </a:r>
            <a:br>
              <a:rPr lang="en-US" sz="2000" dirty="0">
                <a:solidFill>
                  <a:schemeClr val="bg2">
                    <a:lumMod val="50000"/>
                    <a:lumOff val="50000"/>
                  </a:schemeClr>
                </a:solidFill>
              </a:rPr>
            </a:br>
            <a:r>
              <a:rPr lang="en-US" sz="2000" dirty="0">
                <a:solidFill>
                  <a:schemeClr val="bg2">
                    <a:lumMod val="50000"/>
                    <a:lumOff val="50000"/>
                  </a:schemeClr>
                </a:solidFill>
              </a:rPr>
              <a:t>while High Valued Sales were observed for Easy Pay/Jazz Vouchers</a:t>
            </a:r>
            <a:endParaRPr lang="en-IN" sz="2000" dirty="0">
              <a:solidFill>
                <a:schemeClr val="bg2">
                  <a:lumMod val="50000"/>
                  <a:lumOff val="50000"/>
                </a:schemeClr>
              </a:solidFill>
            </a:endParaRPr>
          </a:p>
        </p:txBody>
      </p:sp>
      <p:sp>
        <p:nvSpPr>
          <p:cNvPr id="24" name="TextBox 23">
            <a:extLst>
              <a:ext uri="{FF2B5EF4-FFF2-40B4-BE49-F238E27FC236}">
                <a16:creationId xmlns:a16="http://schemas.microsoft.com/office/drawing/2014/main" id="{DE327A3F-B5CF-4F7C-B525-A23A1316F259}"/>
              </a:ext>
            </a:extLst>
          </p:cNvPr>
          <p:cNvSpPr txBox="1"/>
          <p:nvPr/>
        </p:nvSpPr>
        <p:spPr>
          <a:xfrm>
            <a:off x="395635" y="6290540"/>
            <a:ext cx="3528392" cy="369332"/>
          </a:xfrm>
          <a:prstGeom prst="rect">
            <a:avLst/>
          </a:prstGeom>
          <a:noFill/>
        </p:spPr>
        <p:txBody>
          <a:bodyPr wrap="square" rtlCol="0">
            <a:spAutoFit/>
          </a:bodyPr>
          <a:lstStyle/>
          <a:p>
            <a:r>
              <a:rPr lang="en-US" dirty="0"/>
              <a:t>Payment Method Count</a:t>
            </a:r>
            <a:endParaRPr lang="en-IN" dirty="0"/>
          </a:p>
        </p:txBody>
      </p:sp>
      <p:sp>
        <p:nvSpPr>
          <p:cNvPr id="25" name="TextBox 24">
            <a:extLst>
              <a:ext uri="{FF2B5EF4-FFF2-40B4-BE49-F238E27FC236}">
                <a16:creationId xmlns:a16="http://schemas.microsoft.com/office/drawing/2014/main" id="{C1449727-E579-4D9F-BC58-7F7379E25FAF}"/>
              </a:ext>
            </a:extLst>
          </p:cNvPr>
          <p:cNvSpPr txBox="1"/>
          <p:nvPr/>
        </p:nvSpPr>
        <p:spPr>
          <a:xfrm>
            <a:off x="6431407" y="5207981"/>
            <a:ext cx="4283744" cy="369332"/>
          </a:xfrm>
          <a:prstGeom prst="rect">
            <a:avLst/>
          </a:prstGeom>
          <a:noFill/>
        </p:spPr>
        <p:txBody>
          <a:bodyPr wrap="square" rtlCol="0">
            <a:spAutoFit/>
          </a:bodyPr>
          <a:lstStyle/>
          <a:p>
            <a:r>
              <a:rPr lang="en-US" dirty="0"/>
              <a:t>Market Value For Each Payment Method</a:t>
            </a:r>
            <a:endParaRPr lang="en-IN" dirty="0"/>
          </a:p>
        </p:txBody>
      </p:sp>
      <p:pic>
        <p:nvPicPr>
          <p:cNvPr id="4" name="Picture 3">
            <a:extLst>
              <a:ext uri="{FF2B5EF4-FFF2-40B4-BE49-F238E27FC236}">
                <a16:creationId xmlns:a16="http://schemas.microsoft.com/office/drawing/2014/main" id="{B8C66119-FA24-42E3-9700-61CE70AE5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04" y="3429000"/>
            <a:ext cx="5433560" cy="2874836"/>
          </a:xfrm>
          <a:prstGeom prst="rect">
            <a:avLst/>
          </a:prstGeom>
        </p:spPr>
      </p:pic>
      <p:pic>
        <p:nvPicPr>
          <p:cNvPr id="6" name="Picture 5">
            <a:extLst>
              <a:ext uri="{FF2B5EF4-FFF2-40B4-BE49-F238E27FC236}">
                <a16:creationId xmlns:a16="http://schemas.microsoft.com/office/drawing/2014/main" id="{4B92BA3E-FC45-4ACD-AC72-7F652988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789" y="2467377"/>
            <a:ext cx="5040560" cy="2661869"/>
          </a:xfrm>
          <a:prstGeom prst="rect">
            <a:avLst/>
          </a:prstGeom>
        </p:spPr>
      </p:pic>
      <p:sp>
        <p:nvSpPr>
          <p:cNvPr id="7" name="Speech Bubble: Rectangle with Corners Rounded 6">
            <a:extLst>
              <a:ext uri="{FF2B5EF4-FFF2-40B4-BE49-F238E27FC236}">
                <a16:creationId xmlns:a16="http://schemas.microsoft.com/office/drawing/2014/main" id="{96E11D7B-F86B-452F-B269-74B0F09F6362}"/>
              </a:ext>
            </a:extLst>
          </p:cNvPr>
          <p:cNvSpPr/>
          <p:nvPr/>
        </p:nvSpPr>
        <p:spPr>
          <a:xfrm>
            <a:off x="8686700" y="1575583"/>
            <a:ext cx="2520280" cy="813059"/>
          </a:xfrm>
          <a:prstGeom prst="wedgeRoundRectCallout">
            <a:avLst>
              <a:gd name="adj1" fmla="val 6740"/>
              <a:gd name="adj2" fmla="val 1238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 orders contributed to finance settlement / business transactions</a:t>
            </a:r>
            <a:endParaRPr lang="en-IN" dirty="0"/>
          </a:p>
        </p:txBody>
      </p:sp>
      <p:sp>
        <p:nvSpPr>
          <p:cNvPr id="10" name="Speech Bubble: Rectangle with Corners Rounded 9">
            <a:extLst>
              <a:ext uri="{FF2B5EF4-FFF2-40B4-BE49-F238E27FC236}">
                <a16:creationId xmlns:a16="http://schemas.microsoft.com/office/drawing/2014/main" id="{8A121530-1466-4DD0-93FD-D6F844D261BD}"/>
              </a:ext>
            </a:extLst>
          </p:cNvPr>
          <p:cNvSpPr/>
          <p:nvPr/>
        </p:nvSpPr>
        <p:spPr>
          <a:xfrm>
            <a:off x="490104" y="2276872"/>
            <a:ext cx="2723988" cy="597035"/>
          </a:xfrm>
          <a:prstGeom prst="wedgeRoundRectCallout">
            <a:avLst>
              <a:gd name="adj1" fmla="val -24251"/>
              <a:gd name="adj2" fmla="val 1637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 amounts t0 ~65% of  Completed Orders</a:t>
            </a:r>
            <a:endParaRPr lang="en-IN" dirty="0"/>
          </a:p>
        </p:txBody>
      </p:sp>
    </p:spTree>
    <p:extLst>
      <p:ext uri="{BB962C8B-B14F-4D97-AF65-F5344CB8AC3E}">
        <p14:creationId xmlns:p14="http://schemas.microsoft.com/office/powerpoint/2010/main" val="185288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1439</TotalTime>
  <Words>1063</Words>
  <Application>Microsoft Office PowerPoint</Application>
  <PresentationFormat>Custom</PresentationFormat>
  <Paragraphs>157</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Narrow</vt:lpstr>
      <vt:lpstr>charter</vt:lpstr>
      <vt:lpstr>Corbel</vt:lpstr>
      <vt:lpstr>Wingdings</vt:lpstr>
      <vt:lpstr>Digital Blue Tunnel 16x9</vt:lpstr>
      <vt:lpstr>High Valued Customer Analysis </vt:lpstr>
      <vt:lpstr>CAPSTONE PROJECT DOMAIN : E-COMMERCE</vt:lpstr>
      <vt:lpstr>Project Data Description :</vt:lpstr>
      <vt:lpstr>Project Approach </vt:lpstr>
      <vt:lpstr>PowerPoint Presentation</vt:lpstr>
      <vt:lpstr>EDA process using Python</vt:lpstr>
      <vt:lpstr>Order Distribution : Redefined Categories</vt:lpstr>
      <vt:lpstr>Completed Orders EDA – Product Category Electronic Products contribute to the highest number of orders while Market Value wise Entertainment product sales are leading.</vt:lpstr>
      <vt:lpstr>Completed Orders EDA – Payment Method COD is the most popular payment method  while High Valued Sales were observed for Easy Pay/Jazz Vouchers</vt:lpstr>
      <vt:lpstr>Cancelled Orders EDA – Product Category Electronic Products drive more than 60% of total value </vt:lpstr>
      <vt:lpstr>Cancelled Orders EDA – Payment Method </vt:lpstr>
      <vt:lpstr>Cancelled Orders EDA : Top Contributors 20% of total cancelled order value is contributed by 100 customers. Business can focus on understanding the needs of these customers and convert them to business realized.</vt:lpstr>
      <vt:lpstr>Identification Of  High Value Customers </vt:lpstr>
      <vt:lpstr>RFM MODEL</vt:lpstr>
      <vt:lpstr>RFM ANALYSIS METHODOLOGY Allows Business to find answers to the following questions :</vt:lpstr>
      <vt:lpstr>Customer Segmentation Based on RFM Scores </vt:lpstr>
      <vt:lpstr>Clustering Insights</vt:lpstr>
      <vt:lpstr>Identification Of  High Value Customers </vt:lpstr>
      <vt:lpstr>Understanding and Forecasting  Customer Lifetime Value (CLTV)</vt:lpstr>
      <vt:lpstr>CLTV Calculation</vt:lpstr>
      <vt:lpstr>ML Model : Approach Finalization</vt:lpstr>
      <vt:lpstr>Random Forest  and XG Boost Classifier</vt:lpstr>
      <vt:lpstr>Recommendations for ML model improvements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Lifetime</dc:title>
  <dc:creator>Urvashi Jain</dc:creator>
  <cp:lastModifiedBy>Urvashi Jain</cp:lastModifiedBy>
  <cp:revision>26</cp:revision>
  <dcterms:created xsi:type="dcterms:W3CDTF">2022-03-19T14:42:21Z</dcterms:created>
  <dcterms:modified xsi:type="dcterms:W3CDTF">2022-03-21T16:21:26Z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MSIP_Label_dad3be33-4108-4738-9e07-d8656a181486_Enabled">
    <vt:lpwstr>true</vt:lpwstr>
  </property>
  <property fmtid="{D5CDD505-2E9C-101B-9397-08002B2CF9AE}" pid="9" name="MSIP_Label_dad3be33-4108-4738-9e07-d8656a181486_SetDate">
    <vt:lpwstr>2022-03-20T19:03:09Z</vt:lpwstr>
  </property>
  <property fmtid="{D5CDD505-2E9C-101B-9397-08002B2CF9AE}" pid="10" name="MSIP_Label_dad3be33-4108-4738-9e07-d8656a181486_Method">
    <vt:lpwstr>Privileged</vt:lpwstr>
  </property>
  <property fmtid="{D5CDD505-2E9C-101B-9397-08002B2CF9AE}" pid="11" name="MSIP_Label_dad3be33-4108-4738-9e07-d8656a181486_Name">
    <vt:lpwstr>Public No Visual Label</vt:lpwstr>
  </property>
  <property fmtid="{D5CDD505-2E9C-101B-9397-08002B2CF9AE}" pid="12" name="MSIP_Label_dad3be33-4108-4738-9e07-d8656a181486_SiteId">
    <vt:lpwstr>945c199a-83a2-4e80-9f8c-5a91be5752dd</vt:lpwstr>
  </property>
  <property fmtid="{D5CDD505-2E9C-101B-9397-08002B2CF9AE}" pid="13" name="MSIP_Label_dad3be33-4108-4738-9e07-d8656a181486_ActionId">
    <vt:lpwstr>5cf0430d-8dae-4814-9035-7e92825dca76</vt:lpwstr>
  </property>
  <property fmtid="{D5CDD505-2E9C-101B-9397-08002B2CF9AE}" pid="14" name="MSIP_Label_dad3be33-4108-4738-9e07-d8656a181486_ContentBits">
    <vt:lpwstr>0</vt:lpwstr>
  </property>
</Properties>
</file>